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84" r:id="rId15"/>
    <p:sldId id="262" r:id="rId16"/>
    <p:sldId id="277" r:id="rId17"/>
    <p:sldId id="286" r:id="rId18"/>
    <p:sldId id="266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E3F286"/>
    <a:srgbClr val="9966FF"/>
    <a:srgbClr val="00FF00"/>
    <a:srgbClr val="66FF66"/>
    <a:srgbClr val="F72525"/>
    <a:srgbClr val="0099FF"/>
    <a:srgbClr val="00FFCC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703057</c:v>
                </c:pt>
                <c:pt idx="1">
                  <c:v>690694</c:v>
                </c:pt>
                <c:pt idx="2">
                  <c:v>731432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703983</c:v>
                </c:pt>
                <c:pt idx="1">
                  <c:v>689416</c:v>
                </c:pt>
                <c:pt idx="2">
                  <c:v>734751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-926</c:v>
                </c:pt>
                <c:pt idx="1">
                  <c:v>1278</c:v>
                </c:pt>
                <c:pt idx="2">
                  <c:v>-3319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25888"/>
        <c:axId val="143661696"/>
        <c:axId val="0"/>
      </c:bar3DChart>
      <c:catAx>
        <c:axId val="14312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3661696"/>
        <c:crosses val="autoZero"/>
        <c:auto val="1"/>
        <c:lblAlgn val="ctr"/>
        <c:lblOffset val="100"/>
        <c:noMultiLvlLbl val="0"/>
      </c:catAx>
      <c:valAx>
        <c:axId val="143661696"/>
        <c:scaling>
          <c:orientation val="minMax"/>
        </c:scaling>
        <c:delete val="0"/>
        <c:axPos val="l"/>
        <c:minorGridlines/>
        <c:numFmt formatCode="_-* #,##0.0\ _₽_-;\-* #,##0.0\ _₽_-;_-* &quot;-&quot;??\ _₽_-;_-@_-" sourceLinked="1"/>
        <c:majorTickMark val="out"/>
        <c:minorTickMark val="none"/>
        <c:tickLblPos val="nextTo"/>
        <c:crossAx val="143125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476726</c:v>
                </c:pt>
                <c:pt idx="1">
                  <c:v>507143</c:v>
                </c:pt>
                <c:pt idx="2">
                  <c:v>590812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51208064"/>
        <c:axId val="251209600"/>
      </c:barChart>
      <c:catAx>
        <c:axId val="2512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1209600"/>
        <c:crosses val="autoZero"/>
        <c:auto val="1"/>
        <c:lblAlgn val="ctr"/>
        <c:lblOffset val="100"/>
        <c:noMultiLvlLbl val="0"/>
      </c:catAx>
      <c:valAx>
        <c:axId val="25120960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512080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887678807837121E-2"/>
                <c:y val="2.9315222691305903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53923408706828E-2"/>
          <c:y val="6.2913613203142496E-2"/>
          <c:w val="0.90393419675758069"/>
          <c:h val="0.81264184269555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4893487238697513E-3"/>
                  <c:y val="2.217412666023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9659377013157E-3"/>
                  <c:y val="4.794437960356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69476508061985E-3"/>
                  <c:y val="4.43145496241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459999332095628E-17"/>
                  <c:y val="6.641952559723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8613886961095E-3"/>
                  <c:y val="7.37994728858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8613886961095E-3"/>
                  <c:y val="9.224934110726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12926</c:v>
                </c:pt>
                <c:pt idx="1">
                  <c:v>9477</c:v>
                </c:pt>
                <c:pt idx="2">
                  <c:v>15181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1231616"/>
        <c:axId val="264648960"/>
      </c:barChart>
      <c:catAx>
        <c:axId val="25123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4648960"/>
        <c:crosses val="autoZero"/>
        <c:auto val="1"/>
        <c:lblAlgn val="ctr"/>
        <c:lblOffset val="100"/>
        <c:noMultiLvlLbl val="0"/>
      </c:catAx>
      <c:valAx>
        <c:axId val="264648960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25123161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за 2022 по 2024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0.92001204585532814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7.4131421529526481E-2</c:v>
                </c:pt>
                <c:pt idx="1">
                  <c:v>7.9987954144671872E-2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3549568"/>
        <c:axId val="143551104"/>
        <c:axId val="0"/>
      </c:bar3DChart>
      <c:catAx>
        <c:axId val="1435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43551104"/>
        <c:crosses val="autoZero"/>
        <c:auto val="1"/>
        <c:lblAlgn val="ctr"/>
        <c:lblOffset val="100"/>
        <c:noMultiLvlLbl val="0"/>
      </c:catAx>
      <c:valAx>
        <c:axId val="143551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3549568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136941</c:v>
                </c:pt>
                <c:pt idx="1">
                  <c:v>151793</c:v>
                </c:pt>
                <c:pt idx="2">
                  <c:v>172191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35153</c:v>
                </c:pt>
                <c:pt idx="1">
                  <c:v>44856</c:v>
                </c:pt>
                <c:pt idx="2">
                  <c:v>43614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460216</c:v>
                </c:pt>
                <c:pt idx="1">
                  <c:v>416612</c:v>
                </c:pt>
                <c:pt idx="2">
                  <c:v>424365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17454</c:v>
                </c:pt>
                <c:pt idx="1">
                  <c:v>21745</c:v>
                </c:pt>
                <c:pt idx="2">
                  <c:v>25345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1734912"/>
        <c:axId val="151736704"/>
        <c:axId val="0"/>
      </c:bar3DChart>
      <c:catAx>
        <c:axId val="1517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1736704"/>
        <c:crosses val="autoZero"/>
        <c:auto val="1"/>
        <c:lblAlgn val="ctr"/>
        <c:lblOffset val="100"/>
        <c:noMultiLvlLbl val="0"/>
      </c:catAx>
      <c:valAx>
        <c:axId val="15173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7349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53816144321E-2"/>
                  <c:y val="-2.748062796706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50592</c:v>
                </c:pt>
                <c:pt idx="1">
                  <c:v>53630</c:v>
                </c:pt>
                <c:pt idx="2">
                  <c:v>63638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@">
                  <c:v>1527</c:v>
                </c:pt>
                <c:pt idx="1">
                  <c:v>1617</c:v>
                </c:pt>
                <c:pt idx="2">
                  <c:v>3075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51181952"/>
        <c:axId val="151753472"/>
        <c:axId val="0"/>
      </c:bar3DChart>
      <c:catAx>
        <c:axId val="1511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Bookman Old Style" pitchFamily="18" charset="0"/>
              </a:defRPr>
            </a:pPr>
            <a:endParaRPr lang="ru-RU"/>
          </a:p>
        </c:txPr>
        <c:crossAx val="151753472"/>
        <c:crosses val="autoZero"/>
        <c:auto val="1"/>
        <c:lblAlgn val="ctr"/>
        <c:lblOffset val="100"/>
        <c:noMultiLvlLbl val="0"/>
      </c:catAx>
      <c:valAx>
        <c:axId val="15175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819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8.8968888747110883E-2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рублей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c:rich>
            </c:tx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009557712610022"/>
                  <c:y val="-2.570564155412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  <c:pt idx="8">
                  <c:v>Госпошлина</c:v>
                </c:pt>
                <c:pt idx="9">
                  <c:v>Платежи на окружающую среду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0.67484598204248047</c:v>
                </c:pt>
                <c:pt idx="1">
                  <c:v>0.19652841275313657</c:v>
                </c:pt>
                <c:pt idx="2">
                  <c:v>5.7350141651552174E-2</c:v>
                </c:pt>
                <c:pt idx="3">
                  <c:v>8.5890306237165169E-3</c:v>
                </c:pt>
                <c:pt idx="4">
                  <c:v>1.9561404823647564E-2</c:v>
                </c:pt>
                <c:pt idx="5">
                  <c:v>2.8480206256651626E-3</c:v>
                </c:pt>
                <c:pt idx="6">
                  <c:v>1.6398602970935199E-2</c:v>
                </c:pt>
                <c:pt idx="7">
                  <c:v>1.9036769445235561E-3</c:v>
                </c:pt>
                <c:pt idx="8">
                  <c:v>1.66084571223E-2</c:v>
                </c:pt>
                <c:pt idx="9">
                  <c:v>5.3662704420427802E-3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  <c:pt idx="8">
                  <c:v>Госпошлина</c:v>
                </c:pt>
                <c:pt idx="9">
                  <c:v>Платежи на окружающую среду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  <c:pt idx="8">
                  <c:v>Госпошлина</c:v>
                </c:pt>
                <c:pt idx="9">
                  <c:v>Платежи на окружающую среду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23574620212551"/>
          <c:y val="0"/>
          <c:w val="0.38209745762711866"/>
          <c:h val="1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explosion val="12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explosion val="3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002416885389321"/>
                  <c:y val="7.431080717058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37784339457562"/>
                  <c:y val="-8.049866605384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57020997375329"/>
                  <c:y val="-0.1551576080587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47637795275539E-2"/>
                  <c:y val="-2.759092216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- 172191,0 тыс. рублей</c:v>
                </c:pt>
                <c:pt idx="1">
                  <c:v>Субсидии - 43613,7 тыс. рублей</c:v>
                </c:pt>
                <c:pt idx="2">
                  <c:v>Субвенции - 424364,7 тыс. рублей</c:v>
                </c:pt>
                <c:pt idx="3">
                  <c:v> Иные межбюджетные трансферты - 25345,5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0.25873350093288672</c:v>
                </c:pt>
                <c:pt idx="1">
                  <c:v>6.5533769416732807E-2</c:v>
                </c:pt>
                <c:pt idx="2">
                  <c:v>0.63764868374847805</c:v>
                </c:pt>
                <c:pt idx="3">
                  <c:v>3.8084045901902418E-2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82425634295709"/>
          <c:y val="0"/>
          <c:w val="0.38550109361329826"/>
          <c:h val="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18635170603674E-3"/>
          <c:y val="8.921516890280165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FF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-0.10869083552055993"/>
                  <c:y val="5.106377069214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403762029746283E-2"/>
                  <c:y val="-0.1086554108367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15365266841645"/>
                  <c:y val="-8.4296393537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76050411031997E-2"/>
                  <c:y val="3.35275247194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- 172191,0 тыс. рублей, или 23,54%</c:v>
                </c:pt>
                <c:pt idx="1">
                  <c:v>Субсидии - 43613,7 тыс. рублей, или 6,33%</c:v>
                </c:pt>
                <c:pt idx="2">
                  <c:v>Субвенции - 424364,7тыс. рублей, или 61,55%</c:v>
                </c:pt>
                <c:pt idx="3">
                  <c:v> Иные межбюджетные трансферты - 25345,5 тыс. рублей, или 3,99%</c:v>
                </c:pt>
                <c:pt idx="4">
                  <c:v>Собственные доходы Монгун-Тайгинского района - 66713 тыс. рублей, или 9,68%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0.2354162792986908</c:v>
                </c:pt>
                <c:pt idx="1">
                  <c:v>6.3261804193694371E-2</c:v>
                </c:pt>
                <c:pt idx="2">
                  <c:v>0.6155422850644604</c:v>
                </c:pt>
                <c:pt idx="3">
                  <c:v>3.9886108483039015E-2</c:v>
                </c:pt>
                <c:pt idx="4">
                  <c:v>9.6767408937419502E-2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63681102362208"/>
          <c:y val="7.7188523170628104E-2"/>
          <c:w val="0.40502985564304467"/>
          <c:h val="0.8456229536587438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5726339058856443E-2"/>
                  <c:y val="-2.285523053559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3830918533024E-5"/>
                  <c:y val="-8.33682556116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64919853890266E-2"/>
                  <c:y val="-3.4780908457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78348952958E-2"/>
                  <c:y val="-1.295299050487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8530439232147E-2"/>
                  <c:y val="4.547478238004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76434494078237"/>
                  <c:y val="-0.251414445647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599984772858888E-2"/>
                  <c:y val="2.151062944512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56530407361437E-2"/>
                  <c:y val="-3.372931835447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- 7,64%</c:v>
                </c:pt>
                <c:pt idx="1">
                  <c:v>Национальная безопасность - 0,55%</c:v>
                </c:pt>
                <c:pt idx="2">
                  <c:v>Национальная оборона - 0,07%</c:v>
                </c:pt>
                <c:pt idx="3">
                  <c:v>Национальная экономика - 3,05%</c:v>
                </c:pt>
                <c:pt idx="4">
                  <c:v>ЖКХ - 1,18%</c:v>
                </c:pt>
                <c:pt idx="5">
                  <c:v>Образование - 71,89%</c:v>
                </c:pt>
                <c:pt idx="6">
                  <c:v>Культура - 6,93%</c:v>
                </c:pt>
                <c:pt idx="7">
                  <c:v>Здравоохранение - 0,03%</c:v>
                </c:pt>
                <c:pt idx="8">
                  <c:v>Социальная политика - 6,8%</c:v>
                </c:pt>
                <c:pt idx="9">
                  <c:v>Физическая культура и спорт - 0,16%</c:v>
                </c:pt>
                <c:pt idx="10">
                  <c:v>СМИ - 0,01%</c:v>
                </c:pt>
                <c:pt idx="11">
                  <c:v>Межбюджетные трансферты - 1,69%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7.6399999999999996E-2</c:v>
                </c:pt>
                <c:pt idx="1">
                  <c:v>5.4999999999999997E-3</c:v>
                </c:pt>
                <c:pt idx="2">
                  <c:v>6.9999999999999999E-4</c:v>
                </c:pt>
                <c:pt idx="3">
                  <c:v>3.0499999999999999E-2</c:v>
                </c:pt>
                <c:pt idx="4">
                  <c:v>1.18E-2</c:v>
                </c:pt>
                <c:pt idx="5">
                  <c:v>0.71889999999999998</c:v>
                </c:pt>
                <c:pt idx="6">
                  <c:v>6.93E-2</c:v>
                </c:pt>
                <c:pt idx="7">
                  <c:v>2.9999999999999997E-4</c:v>
                </c:pt>
                <c:pt idx="8">
                  <c:v>6.8000000000000005E-2</c:v>
                </c:pt>
                <c:pt idx="9">
                  <c:v>1.6000000000000001E-3</c:v>
                </c:pt>
                <c:pt idx="10">
                  <c:v>1E-4</c:v>
                </c:pt>
                <c:pt idx="11">
                  <c:v>1.6899999999999998E-2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- 7,64%</c:v>
                </c:pt>
                <c:pt idx="1">
                  <c:v>Национальная безопасность - 0,55%</c:v>
                </c:pt>
                <c:pt idx="2">
                  <c:v>Национальная оборона - 0,07%</c:v>
                </c:pt>
                <c:pt idx="3">
                  <c:v>Национальная экономика - 3,05%</c:v>
                </c:pt>
                <c:pt idx="4">
                  <c:v>ЖКХ - 1,18%</c:v>
                </c:pt>
                <c:pt idx="5">
                  <c:v>Образование - 71,89%</c:v>
                </c:pt>
                <c:pt idx="6">
                  <c:v>Культура - 6,93%</c:v>
                </c:pt>
                <c:pt idx="7">
                  <c:v>Здравоохранение - 0,03%</c:v>
                </c:pt>
                <c:pt idx="8">
                  <c:v>Социальная политика - 6,8%</c:v>
                </c:pt>
                <c:pt idx="9">
                  <c:v>Физическая культура и спорт - 0,16%</c:v>
                </c:pt>
                <c:pt idx="10">
                  <c:v>СМИ - 0,01%</c:v>
                </c:pt>
                <c:pt idx="11">
                  <c:v>Межбюджетные трансферты - 1,69%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- 7,64%</c:v>
                </c:pt>
                <c:pt idx="1">
                  <c:v>Национальная безопасность - 0,55%</c:v>
                </c:pt>
                <c:pt idx="2">
                  <c:v>Национальная оборона - 0,07%</c:v>
                </c:pt>
                <c:pt idx="3">
                  <c:v>Национальная экономика - 3,05%</c:v>
                </c:pt>
                <c:pt idx="4">
                  <c:v>ЖКХ - 1,18%</c:v>
                </c:pt>
                <c:pt idx="5">
                  <c:v>Образование - 71,89%</c:v>
                </c:pt>
                <c:pt idx="6">
                  <c:v>Культура - 6,93%</c:v>
                </c:pt>
                <c:pt idx="7">
                  <c:v>Здравоохранение - 0,03%</c:v>
                </c:pt>
                <c:pt idx="8">
                  <c:v>Социальная политика - 6,8%</c:v>
                </c:pt>
                <c:pt idx="9">
                  <c:v>Физическая культура и спорт - 0,16%</c:v>
                </c:pt>
                <c:pt idx="10">
                  <c:v>СМИ - 0,01%</c:v>
                </c:pt>
                <c:pt idx="11">
                  <c:v>Межбюджетные трансферты - 1,69%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50" baseline="0">
                <a:latin typeface="Mongolian Baiti" pitchFamily="66" charset="0"/>
                <a:cs typeface="Mongolian Baiti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992109330873385"/>
          <c:y val="0"/>
          <c:w val="0.510078906691266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3299416056843265"/>
          <c:h val="0.69026983155883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0652146584251239E-2"/>
                  <c:y val="-2.5770284783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74114391241912E-2"/>
                  <c:y val="7.31657213374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368040886644561E-2"/>
                  <c:y val="6.246008215512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05462471294186E-3"/>
                  <c:y val="-0.11039473753013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35234365178714E-2"/>
                  <c:y val="-2.09335714771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93092012656233E-2"/>
                  <c:y val="8.062751038891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54588946866128"/>
                  <c:y val="-0.2387997698472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09612398434089E-2"/>
                  <c:y val="9.89850502768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305552063543215E-2"/>
                  <c:y val="-2.490532602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Управление сельского хозяйства 6399,8 тыс. рублей,  или 0,9%</c:v>
                </c:pt>
                <c:pt idx="1">
                  <c:v>Администрация муниц. Района 95416 тыс. рублей, или 13%</c:v>
                </c:pt>
                <c:pt idx="2">
                  <c:v>Управление труда и Социальной работы 29606,5 тыс. рублей, или 4%</c:v>
                </c:pt>
                <c:pt idx="3">
                  <c:v>Хурал представителей муниципального района 2332,5 тыс. рублей, или 0,3%</c:v>
                </c:pt>
                <c:pt idx="4">
                  <c:v>Контрольно счетный орган  2649,4 тыс. рублей, или 0,4%</c:v>
                </c:pt>
                <c:pt idx="5">
                  <c:v>Управление Образования 492446,2 тыс. рублей, или 67%</c:v>
                </c:pt>
                <c:pt idx="6">
                  <c:v>Отдел культуры 85612,1 тыс. рублей, или 11,7%</c:v>
                </c:pt>
                <c:pt idx="7">
                  <c:v>Финансовое управление 20288,1 тыс. рублей, или 2,8%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8.7101676011108534E-3</c:v>
                </c:pt>
                <c:pt idx="1">
                  <c:v>0.12986176940335528</c:v>
                </c:pt>
                <c:pt idx="2">
                  <c:v>4.0294630626314644E-2</c:v>
                </c:pt>
                <c:pt idx="3">
                  <c:v>3.1745470060925442E-3</c:v>
                </c:pt>
                <c:pt idx="4">
                  <c:v>3.6058498769310126E-3</c:v>
                </c:pt>
                <c:pt idx="5">
                  <c:v>0.67022234078098619</c:v>
                </c:pt>
                <c:pt idx="6">
                  <c:v>0.11651860053174513</c:v>
                </c:pt>
                <c:pt idx="7">
                  <c:v>2.7612230274086234E-2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40768545684079"/>
          <c:y val="0"/>
          <c:w val="0.487592314543159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4D62C-AEC1-4C60-A841-732A388384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Отчет об исполнении бюджета 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     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2024 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20574231"/>
              </p:ext>
            </p:extLst>
          </p:nvPr>
        </p:nvGraphicFramePr>
        <p:xfrm>
          <a:off x="16099" y="1111970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2024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832220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за 2024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7627762"/>
              </p:ext>
            </p:extLst>
          </p:nvPr>
        </p:nvGraphicFramePr>
        <p:xfrm>
          <a:off x="137127" y="1556792"/>
          <a:ext cx="887607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2024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0827611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по разделам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2024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73841676"/>
              </p:ext>
            </p:extLst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342528"/>
            <a:ext cx="919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7D"/>
                </a:solidFill>
                <a:latin typeface="Book Antiqua" pitchFamily="18" charset="0"/>
              </a:rPr>
              <a:t>Расходы бюджетных средств по учреждениям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за 2024 год</a:t>
            </a:r>
            <a:endParaRPr lang="ru-RU" altLang="ru-RU" sz="20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7823263"/>
              </p:ext>
            </p:extLst>
          </p:nvPr>
        </p:nvGraphicFramePr>
        <p:xfrm>
          <a:off x="308615" y="1340768"/>
          <a:ext cx="8677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2022- 2024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93354"/>
              </p:ext>
            </p:extLst>
          </p:nvPr>
        </p:nvGraphicFramePr>
        <p:xfrm>
          <a:off x="467544" y="3861048"/>
          <a:ext cx="6696743" cy="275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792088"/>
                <a:gridCol w="864096"/>
                <a:gridCol w="86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автомобильных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Кап.ремонт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мостового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перехода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инвентаризации и паспортизации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автотранспорта для дорожных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 +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освещение + другие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92575291"/>
              </p:ext>
            </p:extLst>
          </p:nvPr>
        </p:nvGraphicFramePr>
        <p:xfrm>
          <a:off x="3419872" y="570013"/>
          <a:ext cx="5238328" cy="329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630677"/>
            <a:ext cx="19442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 периоды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3312" y="417925"/>
            <a:ext cx="1061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7601"/>
            <a:ext cx="7776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Объекты капитального строительства и реконструкции  муниципальной собственности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2024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год, тыс. руб.</a:t>
            </a:r>
          </a:p>
        </p:txBody>
      </p:sp>
      <p:pic>
        <p:nvPicPr>
          <p:cNvPr id="14" name="object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287" y="1565579"/>
            <a:ext cx="2937201" cy="1284572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113755" y="1681696"/>
            <a:ext cx="2764263" cy="10523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dirty="0" smtClean="0">
                <a:latin typeface="Trebuchet MS"/>
                <a:cs typeface="Trebuchet MS"/>
              </a:rPr>
              <a:t>Обеспечение жильем молодых семей в Монгун-Тайгинском районе </a:t>
            </a:r>
            <a:r>
              <a:rPr lang="ru-RU" sz="1200" spc="5" dirty="0" smtClean="0">
                <a:latin typeface="Trebuchet MS"/>
                <a:cs typeface="Trebuchet MS"/>
              </a:rPr>
              <a:t>25,0 тыс. руб. 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</a:t>
            </a:r>
            <a:r>
              <a:rPr lang="ru-RU" sz="1200" spc="30" dirty="0" smtClean="0">
                <a:latin typeface="Trebuchet MS"/>
                <a:cs typeface="Trebuchet MS"/>
              </a:rPr>
              <a:t>бюджета 25,0 тыс. руб., из муниципального бюджета </a:t>
            </a:r>
          </a:p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0 </a:t>
            </a:r>
            <a:r>
              <a:rPr lang="ru-RU" sz="1200" spc="30" dirty="0"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1554751"/>
            <a:ext cx="2679422" cy="12954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3491880" y="1710888"/>
            <a:ext cx="2384450" cy="10266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Формирование комфортной городской среды 62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20 тыс</a:t>
            </a:r>
            <a:r>
              <a:rPr lang="ru-RU" sz="1200" spc="30" dirty="0">
                <a:latin typeface="Trebuchet MS"/>
                <a:cs typeface="Trebuchet MS"/>
              </a:rPr>
              <a:t>. </a:t>
            </a:r>
            <a:r>
              <a:rPr lang="ru-RU" sz="1200" spc="30" dirty="0" smtClean="0">
                <a:latin typeface="Trebuchet MS"/>
                <a:cs typeface="Trebuchet MS"/>
              </a:rPr>
              <a:t>руб., 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42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058881" y="3022362"/>
            <a:ext cx="2177415" cy="1551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30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072" y="3431832"/>
            <a:ext cx="3168352" cy="1672068"/>
          </a:xfrm>
          <a:prstGeom prst="rect">
            <a:avLst/>
          </a:prstGeom>
        </p:spPr>
      </p:pic>
      <p:sp>
        <p:nvSpPr>
          <p:cNvPr id="31" name="object 7"/>
          <p:cNvSpPr txBox="1"/>
          <p:nvPr/>
        </p:nvSpPr>
        <p:spPr>
          <a:xfrm>
            <a:off x="6653917" y="4948665"/>
            <a:ext cx="1894285" cy="155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052736"/>
            <a:ext cx="4680520" cy="371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ject 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556397"/>
            <a:ext cx="3024336" cy="1293754"/>
          </a:xfrm>
          <a:prstGeom prst="rect">
            <a:avLst/>
          </a:prstGeom>
        </p:spPr>
      </p:pic>
      <p:sp>
        <p:nvSpPr>
          <p:cNvPr id="36" name="object 5"/>
          <p:cNvSpPr txBox="1"/>
          <p:nvPr/>
        </p:nvSpPr>
        <p:spPr>
          <a:xfrm>
            <a:off x="323528" y="1700808"/>
            <a:ext cx="3024336" cy="10266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Комплексное </a:t>
            </a: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развитие сельских территорий  (строительство (приобретение) жилья гражданами, проживающими на сельских </a:t>
            </a: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территориях) </a:t>
            </a: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15,1 тыс. </a:t>
            </a: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руб. </a:t>
            </a:r>
            <a:r>
              <a:rPr lang="ru-RU" sz="1200" spc="5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из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республиканского бюджета 15,1 </a:t>
            </a:r>
            <a:r>
              <a:rPr lang="ru-RU" sz="1200" spc="30" dirty="0" err="1" smtClean="0">
                <a:solidFill>
                  <a:prstClr val="black"/>
                </a:solidFill>
                <a:latin typeface="Trebuchet MS"/>
                <a:cs typeface="Trebuchet MS"/>
              </a:rPr>
              <a:t>т.р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.)</a:t>
            </a:r>
            <a:endParaRPr lang="ru-RU"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37" name="object 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3431832"/>
            <a:ext cx="3012698" cy="1594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object 5"/>
          <p:cNvSpPr txBox="1"/>
          <p:nvPr/>
        </p:nvSpPr>
        <p:spPr>
          <a:xfrm>
            <a:off x="5508104" y="3645024"/>
            <a:ext cx="2664296" cy="10266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Капитальный ремонт </a:t>
            </a: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мостового перехода через реку Каргы (мост Ак-Хол) 5499,5 </a:t>
            </a: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тыс. рублей </a:t>
            </a:r>
            <a:r>
              <a:rPr lang="ru-RU" sz="1200" spc="5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из республиканского бюджета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0 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тыс.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руб., 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из муниципального бюджета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5499,5 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.)</a:t>
            </a:r>
            <a:endParaRPr lang="ru-RU"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9" y="3645024"/>
            <a:ext cx="280831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Комплексное развитие сельских территорий  </a:t>
            </a: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(индивидуальный жилой дом </a:t>
            </a:r>
            <a:r>
              <a:rPr lang="ru-RU" sz="1200" spc="10" dirty="0" err="1" smtClean="0">
                <a:solidFill>
                  <a:prstClr val="black"/>
                </a:solidFill>
                <a:latin typeface="Trebuchet MS"/>
                <a:cs typeface="Trebuchet MS"/>
              </a:rPr>
              <a:t>с.Кызыл</a:t>
            </a:r>
            <a:r>
              <a:rPr lang="ru-RU" sz="1200" spc="10" dirty="0" smtClean="0">
                <a:solidFill>
                  <a:prstClr val="black"/>
                </a:solidFill>
                <a:latin typeface="Trebuchet MS"/>
                <a:cs typeface="Trebuchet MS"/>
              </a:rPr>
              <a:t>-Хая) 1187,7 </a:t>
            </a:r>
            <a:r>
              <a:rPr lang="ru-RU" sz="1200" spc="10" dirty="0">
                <a:solidFill>
                  <a:prstClr val="black"/>
                </a:solidFill>
                <a:latin typeface="Trebuchet MS"/>
                <a:cs typeface="Trebuchet MS"/>
              </a:rPr>
              <a:t>тыс. рублей </a:t>
            </a:r>
            <a:r>
              <a:rPr lang="ru-RU" sz="1200" spc="5" dirty="0" smtClean="0">
                <a:solidFill>
                  <a:prstClr val="black"/>
                </a:solidFill>
                <a:latin typeface="Trebuchet MS"/>
                <a:cs typeface="Trebuchet MS"/>
              </a:rPr>
              <a:t>(из республиканского бюджета 45,7 тыс. руб.,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из 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solidFill>
                  <a:prstClr val="black"/>
                </a:solidFill>
                <a:latin typeface="Trebuchet MS"/>
                <a:cs typeface="Trebuchet MS"/>
              </a:rPr>
              <a:t>1142,0 </a:t>
            </a:r>
            <a:r>
              <a:rPr lang="ru-RU" sz="1200" spc="30" dirty="0">
                <a:solidFill>
                  <a:prstClr val="black"/>
                </a:solidFill>
                <a:latin typeface="Trebuchet MS"/>
                <a:cs typeface="Trebuchet MS"/>
              </a:rPr>
              <a:t>тыс. руб.)</a:t>
            </a:r>
            <a:endParaRPr lang="ru-RU"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1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3379329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85569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2022-2024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1194565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23801881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2022-2024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745</Words>
  <Application>Microsoft Office PowerPoint</Application>
  <PresentationFormat>Экран (4:3)</PresentationFormat>
  <Paragraphs>142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PC</cp:lastModifiedBy>
  <cp:revision>224</cp:revision>
  <cp:lastPrinted>2022-12-06T06:14:45Z</cp:lastPrinted>
  <dcterms:created xsi:type="dcterms:W3CDTF">2019-01-23T02:59:48Z</dcterms:created>
  <dcterms:modified xsi:type="dcterms:W3CDTF">2025-05-14T03:30:21Z</dcterms:modified>
</cp:coreProperties>
</file>