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8" r:id="rId13"/>
    <p:sldId id="269" r:id="rId14"/>
    <p:sldId id="284" r:id="rId15"/>
    <p:sldId id="262" r:id="rId16"/>
    <p:sldId id="277" r:id="rId17"/>
    <p:sldId id="286" r:id="rId18"/>
    <p:sldId id="266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E3F286"/>
    <a:srgbClr val="9966FF"/>
    <a:srgbClr val="00FF00"/>
    <a:srgbClr val="66FF66"/>
    <a:srgbClr val="F72525"/>
    <a:srgbClr val="0099FF"/>
    <a:srgbClr val="00FFCC"/>
    <a:srgbClr val="3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640185</c:v>
                </c:pt>
                <c:pt idx="1">
                  <c:v>703057</c:v>
                </c:pt>
                <c:pt idx="2">
                  <c:v>690694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634555</c:v>
                </c:pt>
                <c:pt idx="1">
                  <c:v>703983</c:v>
                </c:pt>
                <c:pt idx="2">
                  <c:v>689416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5630</c:v>
                </c:pt>
                <c:pt idx="1">
                  <c:v>-926</c:v>
                </c:pt>
                <c:pt idx="2">
                  <c:v>1278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95040"/>
        <c:axId val="155096960"/>
        <c:axId val="0"/>
      </c:bar3DChart>
      <c:catAx>
        <c:axId val="15509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5096960"/>
        <c:crosses val="autoZero"/>
        <c:auto val="1"/>
        <c:lblAlgn val="ctr"/>
        <c:lblOffset val="100"/>
        <c:noMultiLvlLbl val="0"/>
      </c:catAx>
      <c:valAx>
        <c:axId val="155096960"/>
        <c:scaling>
          <c:orientation val="minMax"/>
        </c:scaling>
        <c:delete val="0"/>
        <c:axPos val="l"/>
        <c:minorGridlines/>
        <c:numFmt formatCode="_-* #,##0.0\ _₽_-;\-* #,##0.0\ _₽_-;_-* &quot;-&quot;??\ _₽_-;_-@_-" sourceLinked="1"/>
        <c:majorTickMark val="out"/>
        <c:minorTickMark val="none"/>
        <c:tickLblPos val="nextTo"/>
        <c:crossAx val="155095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397535</c:v>
                </c:pt>
                <c:pt idx="1">
                  <c:v>476726</c:v>
                </c:pt>
                <c:pt idx="2">
                  <c:v>507143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20582656"/>
        <c:axId val="220584192"/>
      </c:barChart>
      <c:catAx>
        <c:axId val="2205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584192"/>
        <c:crosses val="autoZero"/>
        <c:auto val="1"/>
        <c:lblAlgn val="ctr"/>
        <c:lblOffset val="100"/>
        <c:noMultiLvlLbl val="0"/>
      </c:catAx>
      <c:valAx>
        <c:axId val="22058419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205826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887678807837121E-2"/>
                <c:y val="2.9315222691305903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53923408706828E-2"/>
          <c:y val="6.2913613203142496E-2"/>
          <c:w val="0.90393419675758069"/>
          <c:h val="0.81264184269555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4893487238697513E-3"/>
                  <c:y val="2.217412666023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49659377013157E-3"/>
                  <c:y val="4.794437960356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269476508061985E-3"/>
                  <c:y val="4.431454962418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459999332095628E-17"/>
                  <c:y val="6.641952559723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8613886961095E-3"/>
                  <c:y val="7.379947288581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8613886961095E-3"/>
                  <c:y val="9.224934110726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3360</c:v>
                </c:pt>
                <c:pt idx="1">
                  <c:v>12926</c:v>
                </c:pt>
                <c:pt idx="2">
                  <c:v>9477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534080"/>
        <c:axId val="245927296"/>
      </c:barChart>
      <c:catAx>
        <c:axId val="24553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927296"/>
        <c:crosses val="autoZero"/>
        <c:auto val="1"/>
        <c:lblAlgn val="ctr"/>
        <c:lblOffset val="100"/>
        <c:noMultiLvlLbl val="0"/>
      </c:catAx>
      <c:valAx>
        <c:axId val="245927296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2455340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за 2021 по 2023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0.93</c:v>
                </c:pt>
                <c:pt idx="1">
                  <c:v>0.93</c:v>
                </c:pt>
                <c:pt idx="2">
                  <c:v>0.92001204585532814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6.8880434037239563E-2</c:v>
                </c:pt>
                <c:pt idx="1">
                  <c:v>7.4131421529526481E-2</c:v>
                </c:pt>
                <c:pt idx="2">
                  <c:v>7.9987954144671872E-2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5478656"/>
        <c:axId val="155492736"/>
        <c:axId val="0"/>
      </c:bar3DChart>
      <c:catAx>
        <c:axId val="1554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55492736"/>
        <c:crosses val="autoZero"/>
        <c:auto val="1"/>
        <c:lblAlgn val="ctr"/>
        <c:lblOffset val="100"/>
        <c:noMultiLvlLbl val="0"/>
      </c:catAx>
      <c:valAx>
        <c:axId val="155492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5478656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181399</c:v>
                </c:pt>
                <c:pt idx="1">
                  <c:v>136941</c:v>
                </c:pt>
                <c:pt idx="2">
                  <c:v>151793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40172</c:v>
                </c:pt>
                <c:pt idx="1">
                  <c:v>35153</c:v>
                </c:pt>
                <c:pt idx="2">
                  <c:v>44856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355641</c:v>
                </c:pt>
                <c:pt idx="1">
                  <c:v>460216</c:v>
                </c:pt>
                <c:pt idx="2">
                  <c:v>416612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18876</c:v>
                </c:pt>
                <c:pt idx="1">
                  <c:v>17454</c:v>
                </c:pt>
                <c:pt idx="2">
                  <c:v>21744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5533696"/>
        <c:axId val="155535232"/>
        <c:axId val="0"/>
      </c:bar3DChart>
      <c:catAx>
        <c:axId val="1555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535232"/>
        <c:crosses val="autoZero"/>
        <c:auto val="1"/>
        <c:lblAlgn val="ctr"/>
        <c:lblOffset val="100"/>
        <c:noMultiLvlLbl val="0"/>
      </c:catAx>
      <c:valAx>
        <c:axId val="15553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53369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53816144321E-2"/>
                  <c:y val="-2.748062796706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@</c:formatCode>
                <c:ptCount val="3"/>
                <c:pt idx="0">
                  <c:v>42284</c:v>
                </c:pt>
                <c:pt idx="1">
                  <c:v>50592</c:v>
                </c:pt>
                <c:pt idx="2">
                  <c:v>53630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@</c:formatCode>
                <c:ptCount val="3"/>
                <c:pt idx="0">
                  <c:v>1812</c:v>
                </c:pt>
                <c:pt idx="1">
                  <c:v>1527</c:v>
                </c:pt>
                <c:pt idx="2">
                  <c:v>1617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8688128"/>
        <c:axId val="258689664"/>
        <c:axId val="0"/>
      </c:bar3DChart>
      <c:catAx>
        <c:axId val="2586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>
                <a:latin typeface="Bookman Old Style" pitchFamily="18" charset="0"/>
              </a:defRPr>
            </a:pPr>
            <a:endParaRPr lang="ru-RU"/>
          </a:p>
        </c:txPr>
        <c:crossAx val="258689664"/>
        <c:crosses val="autoZero"/>
        <c:auto val="1"/>
        <c:lblAlgn val="ctr"/>
        <c:lblOffset val="100"/>
        <c:noMultiLvlLbl val="0"/>
      </c:catAx>
      <c:valAx>
        <c:axId val="258689664"/>
        <c:scaling>
          <c:orientation val="minMax"/>
        </c:scaling>
        <c:delete val="0"/>
        <c:axPos val="l"/>
        <c:majorGridlines/>
        <c:numFmt formatCode="@" sourceLinked="1"/>
        <c:majorTickMark val="out"/>
        <c:minorTickMark val="none"/>
        <c:tickLblPos val="nextTo"/>
        <c:crossAx val="25868812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8.8968888747110883E-2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Тыс.</a:t>
                  </a:r>
                  <a:r>
                    <a: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рублей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c:rich>
            </c:tx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0.68995601571126031</c:v>
                </c:pt>
                <c:pt idx="1">
                  <c:v>0.21512480315673249</c:v>
                </c:pt>
                <c:pt idx="2">
                  <c:v>6.0528173475482831E-2</c:v>
                </c:pt>
                <c:pt idx="3">
                  <c:v>-6.2265824388654583E-3</c:v>
                </c:pt>
                <c:pt idx="4">
                  <c:v>1.5837964052346734E-2</c:v>
                </c:pt>
                <c:pt idx="5">
                  <c:v>7.1678100168334931E-3</c:v>
                </c:pt>
                <c:pt idx="6">
                  <c:v>1.5349249733017177E-2</c:v>
                </c:pt>
                <c:pt idx="7">
                  <c:v>2.2625662931923906E-3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explosion val="12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explosion val="3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2002416885389321"/>
                  <c:y val="7.431080717058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37784339457562"/>
                  <c:y val="-8.049866605384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57020997375329"/>
                  <c:y val="-0.1551576080587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647637795275539E-2"/>
                  <c:y val="-2.759092216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- 151 793,3 тыс. рублей</c:v>
                </c:pt>
                <c:pt idx="1">
                  <c:v>Субсидии - 44 855,6 тыс. рублей</c:v>
                </c:pt>
                <c:pt idx="2">
                  <c:v>Субвенции - 416 612,1 тыс. рублей</c:v>
                </c:pt>
                <c:pt idx="3">
                  <c:v> Иные межбюджетные трансферты - 21 744,8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0.23887641298172779</c:v>
                </c:pt>
                <c:pt idx="1">
                  <c:v>7.058907213003511E-2</c:v>
                </c:pt>
                <c:pt idx="2">
                  <c:v>0.65562073803818033</c:v>
                </c:pt>
                <c:pt idx="3">
                  <c:v>3.4219701790928835E-2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82425634295709"/>
          <c:y val="0"/>
          <c:w val="0.38550109361329826"/>
          <c:h val="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18635170603674E-3"/>
          <c:y val="8.921516890280165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FF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-0.10869083552055993"/>
                  <c:y val="5.106377069214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403762029746283E-2"/>
                  <c:y val="-0.10865541083670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15365266841645"/>
                  <c:y val="-8.4296393537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76050411031997E-2"/>
                  <c:y val="3.352752471947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- 151 793,3 тыс. рублей, или 22%</c:v>
                </c:pt>
                <c:pt idx="1">
                  <c:v>Субсидии - 44 855,6 тыс. рублей, или 6,51%</c:v>
                </c:pt>
                <c:pt idx="2">
                  <c:v>Субвенции - 416 612,1 тыс. рублей, или 60,48%</c:v>
                </c:pt>
                <c:pt idx="3">
                  <c:v> Иные межбюджетные трансферты - 21 744,8 тыс. рублей, или 3,42%</c:v>
                </c:pt>
                <c:pt idx="4">
                  <c:v>Собственные доходы Монгун-Тайгинского района - 55 247 тыс. рублей, или 8,01%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0.22017664225953559</c:v>
                </c:pt>
                <c:pt idx="1">
                  <c:v>6.5063183912180744E-2</c:v>
                </c:pt>
                <c:pt idx="2">
                  <c:v>0.60429711523956509</c:v>
                </c:pt>
                <c:pt idx="3">
                  <c:v>3.4219701790928835E-2</c:v>
                </c:pt>
                <c:pt idx="4">
                  <c:v>8.0135941144388878E-2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63681102362208"/>
          <c:y val="7.7188523170628104E-2"/>
          <c:w val="0.40502985564304467"/>
          <c:h val="0.8456229536587438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5726339058856443E-2"/>
                  <c:y val="-2.2855230535591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3830918533024E-5"/>
                  <c:y val="-8.33682556116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64919853890266E-2"/>
                  <c:y val="-3.47809084573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78348952958E-2"/>
                  <c:y val="-1.295299050487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78530439232147E-2"/>
                  <c:y val="4.547478238004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76434494078237"/>
                  <c:y val="-0.2514144456471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599984772858888E-2"/>
                  <c:y val="2.151062944512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256530407361437E-2"/>
                  <c:y val="-3.372931835447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- 6,67%</c:v>
                </c:pt>
                <c:pt idx="1">
                  <c:v>Национальная безопасность - 0,66%</c:v>
                </c:pt>
                <c:pt idx="2">
                  <c:v>Национальная оборона - 0,22%</c:v>
                </c:pt>
                <c:pt idx="3">
                  <c:v>Национальная экономика - 2.69%</c:v>
                </c:pt>
                <c:pt idx="4">
                  <c:v>ЖКХ - 1,5%</c:v>
                </c:pt>
                <c:pt idx="5">
                  <c:v>Образование - 66,7%</c:v>
                </c:pt>
                <c:pt idx="6">
                  <c:v>Культура - 7,3%</c:v>
                </c:pt>
                <c:pt idx="7">
                  <c:v>Здравоохранение - 0,03%</c:v>
                </c:pt>
                <c:pt idx="8">
                  <c:v>Социальная политика - 12,51%</c:v>
                </c:pt>
                <c:pt idx="9">
                  <c:v>Физическая культура и спорт - 0,04%</c:v>
                </c:pt>
                <c:pt idx="10">
                  <c:v>СМИ - 0,01%</c:v>
                </c:pt>
                <c:pt idx="11">
                  <c:v>Межбюджетные трансферты - 1,58%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6.6699999999999995E-2</c:v>
                </c:pt>
                <c:pt idx="1">
                  <c:v>6.6E-3</c:v>
                </c:pt>
                <c:pt idx="2">
                  <c:v>2.2000000000000001E-3</c:v>
                </c:pt>
                <c:pt idx="3">
                  <c:v>2.69E-2</c:v>
                </c:pt>
                <c:pt idx="4">
                  <c:v>1.4999999999999999E-2</c:v>
                </c:pt>
                <c:pt idx="5">
                  <c:v>0.66700000000000004</c:v>
                </c:pt>
                <c:pt idx="6">
                  <c:v>7.2999999999999995E-2</c:v>
                </c:pt>
                <c:pt idx="7" formatCode="0.000%">
                  <c:v>2.9999999999999997E-4</c:v>
                </c:pt>
                <c:pt idx="8">
                  <c:v>0.12509999999999999</c:v>
                </c:pt>
                <c:pt idx="9">
                  <c:v>4.0000000000000002E-4</c:v>
                </c:pt>
                <c:pt idx="10">
                  <c:v>1E-4</c:v>
                </c:pt>
                <c:pt idx="11">
                  <c:v>1.5800000000000002E-2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- 6,67%</c:v>
                </c:pt>
                <c:pt idx="1">
                  <c:v>Национальная безопасность - 0,66%</c:v>
                </c:pt>
                <c:pt idx="2">
                  <c:v>Национальная оборона - 0,22%</c:v>
                </c:pt>
                <c:pt idx="3">
                  <c:v>Национальная экономика - 2.69%</c:v>
                </c:pt>
                <c:pt idx="4">
                  <c:v>ЖКХ - 1,5%</c:v>
                </c:pt>
                <c:pt idx="5">
                  <c:v>Образование - 66,7%</c:v>
                </c:pt>
                <c:pt idx="6">
                  <c:v>Культура - 7,3%</c:v>
                </c:pt>
                <c:pt idx="7">
                  <c:v>Здравоохранение - 0,03%</c:v>
                </c:pt>
                <c:pt idx="8">
                  <c:v>Социальная политика - 12,51%</c:v>
                </c:pt>
                <c:pt idx="9">
                  <c:v>Физическая культура и спорт - 0,04%</c:v>
                </c:pt>
                <c:pt idx="10">
                  <c:v>СМИ - 0,01%</c:v>
                </c:pt>
                <c:pt idx="11">
                  <c:v>Межбюджетные трансферты - 1,58%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- 6,67%</c:v>
                </c:pt>
                <c:pt idx="1">
                  <c:v>Национальная безопасность - 0,66%</c:v>
                </c:pt>
                <c:pt idx="2">
                  <c:v>Национальная оборона - 0,22%</c:v>
                </c:pt>
                <c:pt idx="3">
                  <c:v>Национальная экономика - 2.69%</c:v>
                </c:pt>
                <c:pt idx="4">
                  <c:v>ЖКХ - 1,5%</c:v>
                </c:pt>
                <c:pt idx="5">
                  <c:v>Образование - 66,7%</c:v>
                </c:pt>
                <c:pt idx="6">
                  <c:v>Культура - 7,3%</c:v>
                </c:pt>
                <c:pt idx="7">
                  <c:v>Здравоохранение - 0,03%</c:v>
                </c:pt>
                <c:pt idx="8">
                  <c:v>Социальная политика - 12,51%</c:v>
                </c:pt>
                <c:pt idx="9">
                  <c:v>Физическая культура и спорт - 0,04%</c:v>
                </c:pt>
                <c:pt idx="10">
                  <c:v>СМИ - 0,01%</c:v>
                </c:pt>
                <c:pt idx="11">
                  <c:v>Межбюджетные трансферты - 1,58%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50" baseline="0">
                <a:latin typeface="Mongolian Baiti" pitchFamily="66" charset="0"/>
                <a:cs typeface="Mongolian Baiti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759661709583005"/>
          <c:y val="0"/>
          <c:w val="0.5424033829041699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3299416056843265"/>
          <c:h val="0.690269831558833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0652146584251239E-2"/>
                  <c:y val="-2.57702847831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74114391241912E-2"/>
                  <c:y val="7.31657213374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368040886644561E-2"/>
                  <c:y val="6.246008215512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905462471294186E-3"/>
                  <c:y val="-0.11039473753013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35234365178714E-2"/>
                  <c:y val="-2.09335714771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93092012656233E-2"/>
                  <c:y val="8.062751038891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754588946866128"/>
                  <c:y val="-0.2387997698472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09612398434089E-2"/>
                  <c:y val="9.898505027687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305552063543215E-2"/>
                  <c:y val="-2.490532602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Управление сельского хозяйства 5 568,2 тыс. рублей,  или 0,8%</c:v>
                </c:pt>
                <c:pt idx="1">
                  <c:v>Администрация муниц. Района 72 633,8 тыс. рублей, или 10,5%</c:v>
                </c:pt>
                <c:pt idx="2">
                  <c:v>Управление труда и Социальной работы 78 060,9 тыс. рублей, или 11,3%</c:v>
                </c:pt>
                <c:pt idx="3">
                  <c:v>Хурал представителей муниципального района 1 850,2 тыс. рублей, или 0,3%</c:v>
                </c:pt>
                <c:pt idx="4">
                  <c:v>Контрольно счетный орган  2 174,6 тыс. рублей, или 0,3%</c:v>
                </c:pt>
                <c:pt idx="5">
                  <c:v>Управление Образования 429 445,8 тыс. рублей, или 62,3%</c:v>
                </c:pt>
                <c:pt idx="6">
                  <c:v>Отдел культуры 82 493,6 тыс. рублей, или 12%</c:v>
                </c:pt>
                <c:pt idx="7">
                  <c:v>Финансовое управление 17 189,4 тыс. рублей, или 2,5%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8.0766909964375636E-3</c:v>
                </c:pt>
                <c:pt idx="1">
                  <c:v>0.10535540225350151</c:v>
                </c:pt>
                <c:pt idx="2">
                  <c:v>0.11322742727177786</c:v>
                </c:pt>
                <c:pt idx="3">
                  <c:v>2.683575664040289E-3</c:v>
                </c:pt>
                <c:pt idx="4">
                  <c:v>3.1542450421806283E-3</c:v>
                </c:pt>
                <c:pt idx="5">
                  <c:v>0.62291250275595578</c:v>
                </c:pt>
                <c:pt idx="6">
                  <c:v>0.11965721712289823</c:v>
                </c:pt>
                <c:pt idx="7">
                  <c:v>2.4933131810111746E-2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40768545684079"/>
          <c:y val="0"/>
          <c:w val="0.4875923145431592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6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Отчет об исполнении бюджета 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Тыва»     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2023 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45"/>
            <a:ext cx="1259632" cy="15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7358254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80021686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за 2023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81258937"/>
              </p:ext>
            </p:extLst>
          </p:nvPr>
        </p:nvGraphicFramePr>
        <p:xfrm>
          <a:off x="137127" y="1556792"/>
          <a:ext cx="887607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2023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95173834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по разделам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2023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03216791"/>
              </p:ext>
            </p:extLst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342528"/>
            <a:ext cx="9196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7D"/>
                </a:solidFill>
                <a:latin typeface="Book Antiqua" pitchFamily="18" charset="0"/>
              </a:rPr>
              <a:t>Расходы бюджетных средств по учреждениям </a:t>
            </a:r>
            <a:r>
              <a:rPr lang="ru-RU" altLang="ru-RU" sz="2000" b="1" dirty="0" smtClean="0">
                <a:solidFill>
                  <a:srgbClr val="00007D"/>
                </a:solidFill>
                <a:latin typeface="Book Antiqua" pitchFamily="18" charset="0"/>
              </a:rPr>
              <a:t>за 2023 год</a:t>
            </a:r>
            <a:endParaRPr lang="ru-RU" altLang="ru-RU" sz="20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82771562"/>
              </p:ext>
            </p:extLst>
          </p:nvPr>
        </p:nvGraphicFramePr>
        <p:xfrm>
          <a:off x="308615" y="1340768"/>
          <a:ext cx="8677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2021- 2023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8594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за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37098"/>
              </p:ext>
            </p:extLst>
          </p:nvPr>
        </p:nvGraphicFramePr>
        <p:xfrm>
          <a:off x="467544" y="3861048"/>
          <a:ext cx="6696743" cy="275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792088"/>
                <a:gridCol w="864096"/>
                <a:gridCol w="86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содержание автомобильных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Кап.ремонт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мостового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перехода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инвентаризации и паспортизации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автотранспорта для дорожных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Дорожные знаки +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освещение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14182,8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20245483"/>
              </p:ext>
            </p:extLst>
          </p:nvPr>
        </p:nvGraphicFramePr>
        <p:xfrm>
          <a:off x="3419872" y="570013"/>
          <a:ext cx="5238328" cy="329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524" y="1630677"/>
            <a:ext cx="19442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за периоды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3312" y="417925"/>
            <a:ext cx="10612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4"/>
          <p:cNvPicPr/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7044" y="2850150"/>
            <a:ext cx="2937201" cy="12845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67601"/>
            <a:ext cx="7776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Объекты капитального строительства и реконструкции  муниципальной </a:t>
            </a:r>
            <a:r>
              <a:rPr lang="ru-RU" b="1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собственности </a:t>
            </a:r>
            <a:r>
              <a:rPr lang="ru-RU" b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2023 год, тыс. руб.</a:t>
            </a:r>
          </a:p>
        </p:txBody>
      </p:sp>
      <p:pic>
        <p:nvPicPr>
          <p:cNvPr id="14" name="object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7287" y="1565579"/>
            <a:ext cx="2937201" cy="1284572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113755" y="1681696"/>
            <a:ext cx="2764263" cy="10523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dirty="0" smtClean="0">
                <a:latin typeface="Trebuchet MS"/>
                <a:cs typeface="Trebuchet MS"/>
              </a:rPr>
              <a:t>Обеспечение жильем молодых семей в </a:t>
            </a:r>
            <a:r>
              <a:rPr lang="ru-RU" sz="1200" dirty="0" err="1" smtClean="0">
                <a:latin typeface="Trebuchet MS"/>
                <a:cs typeface="Trebuchet MS"/>
              </a:rPr>
              <a:t>Монгун-Тайгинском</a:t>
            </a:r>
            <a:r>
              <a:rPr lang="ru-RU" sz="1200" dirty="0" smtClean="0">
                <a:latin typeface="Trebuchet MS"/>
                <a:cs typeface="Trebuchet MS"/>
              </a:rPr>
              <a:t> районе </a:t>
            </a:r>
            <a:r>
              <a:rPr lang="ru-RU" sz="1200" spc="5" dirty="0" smtClean="0">
                <a:latin typeface="Trebuchet MS"/>
                <a:cs typeface="Trebuchet MS"/>
              </a:rPr>
              <a:t>2964 тыс. </a:t>
            </a:r>
            <a:r>
              <a:rPr lang="ru-RU" sz="1200" spc="5" dirty="0" err="1" smtClean="0">
                <a:latin typeface="Trebuchet MS"/>
                <a:cs typeface="Trebuchet MS"/>
              </a:rPr>
              <a:t>руб</a:t>
            </a:r>
            <a:r>
              <a:rPr lang="ru-RU" sz="1200" spc="5" dirty="0" smtClean="0">
                <a:latin typeface="Trebuchet MS"/>
                <a:cs typeface="Trebuchet MS"/>
              </a:rPr>
              <a:t> 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</a:t>
            </a:r>
            <a:r>
              <a:rPr lang="ru-RU" sz="1200" spc="30" dirty="0" smtClean="0">
                <a:latin typeface="Trebuchet MS"/>
                <a:cs typeface="Trebuchet MS"/>
              </a:rPr>
              <a:t>бюджета 2914,1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муниципального бюджета </a:t>
            </a:r>
          </a:p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50 </a:t>
            </a:r>
            <a:r>
              <a:rPr lang="ru-RU" sz="1200" spc="30" dirty="0">
                <a:latin typeface="Trebuchet MS"/>
                <a:cs typeface="Trebuchet MS"/>
              </a:rPr>
              <a:t>тыс.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6" name="object 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455" y="1554751"/>
            <a:ext cx="2789831" cy="1295400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3388410" y="1710888"/>
            <a:ext cx="248792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latin typeface="Trebuchet MS"/>
                <a:cs typeface="Trebuchet MS"/>
              </a:rPr>
              <a:t>Формирование комфортной городской среды 42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</a:t>
            </a:r>
            <a:r>
              <a:rPr lang="ru-RU" sz="1200" spc="30" dirty="0" err="1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058881" y="3022362"/>
            <a:ext cx="2177415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раскола в </a:t>
            </a:r>
            <a:r>
              <a:rPr lang="ru-RU" sz="1200" spc="-5" dirty="0" err="1" smtClean="0">
                <a:latin typeface="Trebuchet MS"/>
                <a:cs typeface="Trebuchet MS"/>
              </a:rPr>
              <a:t>сумоне</a:t>
            </a:r>
            <a:r>
              <a:rPr lang="ru-RU" sz="1200" spc="-5" dirty="0" smtClean="0">
                <a:latin typeface="Trebuchet MS"/>
                <a:cs typeface="Trebuchet MS"/>
              </a:rPr>
              <a:t> </a:t>
            </a:r>
            <a:r>
              <a:rPr lang="ru-RU" sz="1200" spc="-5" dirty="0" err="1" smtClean="0">
                <a:latin typeface="Trebuchet MS"/>
                <a:cs typeface="Trebuchet MS"/>
              </a:rPr>
              <a:t>Каргы</a:t>
            </a:r>
            <a:r>
              <a:rPr lang="ru-RU" sz="1200" spc="30" dirty="0" smtClean="0">
                <a:latin typeface="Trebuchet MS"/>
                <a:cs typeface="Trebuchet MS"/>
              </a:rPr>
              <a:t>, 200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6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012" y="4782732"/>
            <a:ext cx="2310398" cy="1454579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1166748" y="4977642"/>
            <a:ext cx="2022389" cy="10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5" dirty="0" err="1" smtClean="0">
                <a:latin typeface="Trebuchet MS"/>
                <a:cs typeface="Trebuchet MS"/>
              </a:rPr>
              <a:t>ново</a:t>
            </a:r>
            <a:r>
              <a:rPr lang="ru-RU" sz="1200" spc="-5" dirty="0" smtClean="0">
                <a:latin typeface="Trebuchet MS"/>
                <a:cs typeface="Trebuchet MS"/>
              </a:rPr>
              <a:t>й</a:t>
            </a:r>
            <a:r>
              <a:rPr sz="1200" spc="80" dirty="0" smtClean="0">
                <a:latin typeface="Trebuchet MS"/>
                <a:cs typeface="Trebuchet MS"/>
              </a:rPr>
              <a:t> </a:t>
            </a:r>
            <a:r>
              <a:rPr lang="ru-RU" sz="1200" dirty="0" smtClean="0">
                <a:latin typeface="Trebuchet MS"/>
                <a:cs typeface="Trebuchet MS"/>
              </a:rPr>
              <a:t>школы</a:t>
            </a:r>
            <a:r>
              <a:rPr sz="1200" spc="30" dirty="0" smtClean="0">
                <a:latin typeface="Trebuchet MS"/>
                <a:cs typeface="Trebuchet MS"/>
              </a:rPr>
              <a:t> </a:t>
            </a:r>
            <a:r>
              <a:rPr lang="ru-RU" sz="1200" spc="30" dirty="0" smtClean="0">
                <a:latin typeface="Trebuchet MS"/>
                <a:cs typeface="Trebuchet MS"/>
              </a:rPr>
              <a:t>с. Кызыл-Хая, 228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(из федерального бюджета 202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26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30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322" y="4793991"/>
            <a:ext cx="2195476" cy="1432060"/>
          </a:xfrm>
          <a:prstGeom prst="rect">
            <a:avLst/>
          </a:prstGeom>
        </p:spPr>
      </p:pic>
      <p:sp>
        <p:nvSpPr>
          <p:cNvPr id="31" name="object 7"/>
          <p:cNvSpPr txBox="1"/>
          <p:nvPr/>
        </p:nvSpPr>
        <p:spPr>
          <a:xfrm>
            <a:off x="6653917" y="4948665"/>
            <a:ext cx="1894285" cy="10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моста «</a:t>
            </a:r>
            <a:r>
              <a:rPr lang="ru-RU" sz="1200" spc="-5" dirty="0" err="1" smtClean="0">
                <a:latin typeface="Trebuchet MS"/>
                <a:cs typeface="Trebuchet MS"/>
              </a:rPr>
              <a:t>Саглы</a:t>
            </a:r>
            <a:r>
              <a:rPr lang="ru-RU" sz="1200" spc="-5" dirty="0" smtClean="0">
                <a:latin typeface="Trebuchet MS"/>
                <a:cs typeface="Trebuchet MS"/>
              </a:rPr>
              <a:t>» и «</a:t>
            </a:r>
            <a:r>
              <a:rPr lang="ru-RU" sz="1200" spc="-5" dirty="0" err="1" smtClean="0">
                <a:latin typeface="Trebuchet MS"/>
                <a:cs typeface="Trebuchet MS"/>
              </a:rPr>
              <a:t>Барлык</a:t>
            </a:r>
            <a:r>
              <a:rPr lang="ru-RU" sz="1200" spc="-5" dirty="0" smtClean="0">
                <a:latin typeface="Trebuchet MS"/>
                <a:cs typeface="Trebuchet MS"/>
              </a:rPr>
              <a:t>»</a:t>
            </a:r>
            <a:r>
              <a:rPr lang="ru-RU" sz="1200" spc="30" dirty="0" smtClean="0">
                <a:latin typeface="Trebuchet MS"/>
                <a:cs typeface="Trebuchet MS"/>
              </a:rPr>
              <a:t>,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165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тыс. руб.)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052736"/>
            <a:ext cx="4680520" cy="371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ject 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00" y="1556397"/>
            <a:ext cx="2562355" cy="1293754"/>
          </a:xfrm>
          <a:prstGeom prst="rect">
            <a:avLst/>
          </a:prstGeom>
        </p:spPr>
      </p:pic>
      <p:sp>
        <p:nvSpPr>
          <p:cNvPr id="36" name="object 5"/>
          <p:cNvSpPr txBox="1"/>
          <p:nvPr/>
        </p:nvSpPr>
        <p:spPr>
          <a:xfrm>
            <a:off x="832273" y="1700808"/>
            <a:ext cx="223604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>
                <a:latin typeface="Trebuchet MS"/>
                <a:cs typeface="Trebuchet MS"/>
              </a:rPr>
              <a:t>Устойчивое развитие </a:t>
            </a:r>
            <a:r>
              <a:rPr lang="ru-RU" sz="1200" spc="10" dirty="0" smtClean="0">
                <a:latin typeface="Trebuchet MS"/>
                <a:cs typeface="Trebuchet MS"/>
              </a:rPr>
              <a:t>сельских </a:t>
            </a:r>
            <a:r>
              <a:rPr lang="ru-RU" sz="1200" spc="10" dirty="0">
                <a:latin typeface="Trebuchet MS"/>
                <a:cs typeface="Trebuchet MS"/>
              </a:rPr>
              <a:t>территорий  </a:t>
            </a:r>
            <a:r>
              <a:rPr lang="ru-RU" sz="1200" spc="10" dirty="0" err="1">
                <a:latin typeface="Trebuchet MS"/>
                <a:cs typeface="Trebuchet MS"/>
              </a:rPr>
              <a:t>Монгун-Тайгинского</a:t>
            </a:r>
            <a:r>
              <a:rPr lang="ru-RU" sz="1200" spc="10" dirty="0">
                <a:latin typeface="Trebuchet MS"/>
                <a:cs typeface="Trebuchet MS"/>
              </a:rPr>
              <a:t> </a:t>
            </a:r>
            <a:r>
              <a:rPr lang="ru-RU" sz="1200" spc="10" dirty="0" err="1" smtClean="0">
                <a:latin typeface="Trebuchet MS"/>
                <a:cs typeface="Trebuchet MS"/>
              </a:rPr>
              <a:t>кожууна</a:t>
            </a:r>
            <a:r>
              <a:rPr lang="ru-RU" sz="1200" spc="10" dirty="0" smtClean="0">
                <a:latin typeface="Trebuchet MS"/>
                <a:cs typeface="Trebuchet MS"/>
              </a:rPr>
              <a:t> 200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200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lang="ru-RU" sz="1200" dirty="0">
              <a:latin typeface="Trebuchet MS"/>
              <a:cs typeface="Trebuchet MS"/>
            </a:endParaRPr>
          </a:p>
        </p:txBody>
      </p:sp>
      <p:pic>
        <p:nvPicPr>
          <p:cNvPr id="37" name="object 8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9830" y="2850150"/>
            <a:ext cx="2932540" cy="1298929"/>
          </a:xfrm>
          <a:prstGeom prst="rect">
            <a:avLst/>
          </a:prstGeom>
        </p:spPr>
      </p:pic>
      <p:sp>
        <p:nvSpPr>
          <p:cNvPr id="38" name="object 5"/>
          <p:cNvSpPr txBox="1"/>
          <p:nvPr/>
        </p:nvSpPr>
        <p:spPr>
          <a:xfrm>
            <a:off x="1950292" y="2980813"/>
            <a:ext cx="2477691" cy="9020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050" spc="10" dirty="0" smtClean="0">
                <a:latin typeface="Trebuchet MS"/>
                <a:cs typeface="Trebuchet MS"/>
              </a:rPr>
              <a:t>Капитальный ремонт объектов культуры «Модельная библиотека» 6000 тыс. рублей </a:t>
            </a:r>
            <a:r>
              <a:rPr lang="ru-RU" sz="1050" spc="5" dirty="0" smtClean="0">
                <a:latin typeface="Trebuchet MS"/>
                <a:cs typeface="Trebuchet MS"/>
              </a:rPr>
              <a:t>(</a:t>
            </a:r>
            <a:r>
              <a:rPr lang="ru-RU" sz="1050" spc="30" dirty="0" smtClean="0">
                <a:latin typeface="Trebuchet MS"/>
                <a:cs typeface="Trebuchet MS"/>
              </a:rPr>
              <a:t>из </a:t>
            </a:r>
            <a:r>
              <a:rPr lang="ru-RU" sz="105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050" spc="30" dirty="0" smtClean="0">
                <a:latin typeface="Trebuchet MS"/>
                <a:cs typeface="Trebuchet MS"/>
              </a:rPr>
              <a:t>5000 </a:t>
            </a:r>
            <a:r>
              <a:rPr lang="ru-RU" sz="1050" spc="30" dirty="0">
                <a:latin typeface="Trebuchet MS"/>
                <a:cs typeface="Trebuchet MS"/>
              </a:rPr>
              <a:t>тыс. </a:t>
            </a:r>
            <a:r>
              <a:rPr lang="ru-RU" sz="1050" spc="30" dirty="0" err="1">
                <a:latin typeface="Trebuchet MS"/>
                <a:cs typeface="Trebuchet MS"/>
              </a:rPr>
              <a:t>руб</a:t>
            </a:r>
            <a:r>
              <a:rPr lang="ru-RU" sz="1050" spc="30" dirty="0">
                <a:latin typeface="Trebuchet MS"/>
                <a:cs typeface="Trebuchet MS"/>
              </a:rPr>
              <a:t>, </a:t>
            </a:r>
            <a:r>
              <a:rPr lang="ru-RU" sz="1050" spc="30" dirty="0" smtClean="0">
                <a:latin typeface="Trebuchet MS"/>
                <a:cs typeface="Trebuchet MS"/>
              </a:rPr>
              <a:t>из </a:t>
            </a:r>
            <a:r>
              <a:rPr lang="ru-RU" sz="105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050" spc="30" dirty="0" smtClean="0">
                <a:latin typeface="Trebuchet MS"/>
                <a:cs typeface="Trebuchet MS"/>
              </a:rPr>
              <a:t>1000 </a:t>
            </a:r>
            <a:r>
              <a:rPr lang="ru-RU" sz="1050" spc="30" dirty="0">
                <a:latin typeface="Trebuchet MS"/>
                <a:cs typeface="Trebuchet MS"/>
              </a:rPr>
              <a:t>тыс. руб</a:t>
            </a:r>
            <a:r>
              <a:rPr lang="ru-RU" sz="1050" spc="30" dirty="0" smtClean="0">
                <a:latin typeface="Trebuchet MS"/>
                <a:cs typeface="Trebuchet MS"/>
              </a:rPr>
              <a:t>.)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4317325"/>
            <a:ext cx="4608512" cy="331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18048006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5714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2021-2023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4767831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4751830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2021-2023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862</Words>
  <Application>Microsoft Office PowerPoint</Application>
  <PresentationFormat>Экран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PC</cp:lastModifiedBy>
  <cp:revision>201</cp:revision>
  <cp:lastPrinted>2022-12-06T06:14:45Z</cp:lastPrinted>
  <dcterms:created xsi:type="dcterms:W3CDTF">2019-01-23T02:59:48Z</dcterms:created>
  <dcterms:modified xsi:type="dcterms:W3CDTF">2025-06-23T08:26:20Z</dcterms:modified>
</cp:coreProperties>
</file>