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76" r:id="rId3"/>
    <p:sldId id="258" r:id="rId4"/>
    <p:sldId id="286" r:id="rId5"/>
    <p:sldId id="287" r:id="rId6"/>
    <p:sldId id="293" r:id="rId7"/>
    <p:sldId id="291" r:id="rId8"/>
    <p:sldId id="292" r:id="rId9"/>
    <p:sldId id="259" r:id="rId10"/>
    <p:sldId id="261" r:id="rId11"/>
    <p:sldId id="262" r:id="rId12"/>
    <p:sldId id="263" r:id="rId13"/>
    <p:sldId id="264" r:id="rId14"/>
    <p:sldId id="268" r:id="rId15"/>
    <p:sldId id="267" r:id="rId16"/>
    <p:sldId id="266" r:id="rId17"/>
    <p:sldId id="271" r:id="rId18"/>
    <p:sldId id="282" r:id="rId19"/>
    <p:sldId id="283" r:id="rId20"/>
    <p:sldId id="284" r:id="rId21"/>
    <p:sldId id="285" r:id="rId22"/>
    <p:sldId id="277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7D00"/>
    <a:srgbClr val="F38069"/>
    <a:srgbClr val="FF5D61"/>
    <a:srgbClr val="FF252A"/>
    <a:srgbClr val="FF7C80"/>
    <a:srgbClr val="FF5050"/>
    <a:srgbClr val="D0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5CE40-8CC2-48AF-9B8F-78DEB2E3FE75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BAB2-99B0-48A3-A04C-1DB38FE344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34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91F0D-4C74-477F-B399-D5E2DBC757C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51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91F0D-4C74-477F-B399-D5E2DBC757C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91F0D-4C74-477F-B399-D5E2DBC757C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9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7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1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3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02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3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6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8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3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3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F012C-E9A9-4A8D-9912-ED473E1C55A9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3E84-5364-4708-AA61-7C8C8A109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8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bsf-tuva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pptuva.ru/" TargetMode="Externa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138" y="1413063"/>
            <a:ext cx="5937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Меры поддержки бизнеса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МКК «ФОНД ПОДДЕРЖКИ ПРЕДПРИНИМАТЕЛЬСТВА РЕСПУБЛИКИ ТЫВА»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/>
          <a:stretch/>
        </p:blipFill>
        <p:spPr>
          <a:xfrm>
            <a:off x="6978770" y="1413063"/>
            <a:ext cx="4743950" cy="419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57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7" y="1304195"/>
            <a:ext cx="4718537" cy="47185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6580" r="3527" b="21702"/>
          <a:stretch/>
        </p:blipFill>
        <p:spPr bwMode="auto">
          <a:xfrm>
            <a:off x="7033846" y="1838848"/>
            <a:ext cx="3697794" cy="344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2" y="1291005"/>
            <a:ext cx="4715605" cy="471560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7323"/>
            <a:ext cx="5135088" cy="307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5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8" y="1304190"/>
            <a:ext cx="4709746" cy="470974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"/>
          <a:stretch/>
        </p:blipFill>
        <p:spPr bwMode="auto">
          <a:xfrm>
            <a:off x="6993653" y="1304190"/>
            <a:ext cx="3600000" cy="46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7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7" y="1301262"/>
            <a:ext cx="4721469" cy="472146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10" y="1415771"/>
            <a:ext cx="3369338" cy="44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63" y="1318847"/>
            <a:ext cx="4730262" cy="473026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20" y="1926771"/>
            <a:ext cx="5341257" cy="30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5" y="1310054"/>
            <a:ext cx="4765431" cy="4765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1" y="2006600"/>
            <a:ext cx="401955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310053"/>
            <a:ext cx="4730261" cy="4730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11" y="1310053"/>
            <a:ext cx="6044741" cy="429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82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9" y="1751329"/>
            <a:ext cx="4261117" cy="381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5" y="1699569"/>
            <a:ext cx="5175849" cy="3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1" y="1327638"/>
            <a:ext cx="4695092" cy="4695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97" y="3812092"/>
            <a:ext cx="2984217" cy="2210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41" y="1436914"/>
            <a:ext cx="2851402" cy="2238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07" y="1436915"/>
            <a:ext cx="2727156" cy="22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2" b="21436"/>
          <a:stretch/>
        </p:blipFill>
        <p:spPr bwMode="auto">
          <a:xfrm>
            <a:off x="7965551" y="1838695"/>
            <a:ext cx="2951061" cy="343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39" y="1712608"/>
            <a:ext cx="2766646" cy="36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9007" y="1995233"/>
            <a:ext cx="34030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Прайс ИТ-</a:t>
            </a:r>
            <a:r>
              <a:rPr lang="ru-RU" dirty="0" err="1"/>
              <a:t>Коворкинга</a:t>
            </a:r>
            <a:endParaRPr lang="ru-RU" dirty="0"/>
          </a:p>
          <a:p>
            <a:r>
              <a:rPr lang="ru-RU" dirty="0"/>
              <a:t>  </a:t>
            </a:r>
          </a:p>
          <a:p>
            <a:r>
              <a:rPr lang="ru-RU" dirty="0"/>
              <a:t>Стоимость кабинета  в час 1000 рублей;</a:t>
            </a:r>
          </a:p>
          <a:p>
            <a:r>
              <a:rPr lang="ru-RU" dirty="0"/>
              <a:t>Стоимость кабинета в месяц ( более 8 часов) 500 рублей в час;</a:t>
            </a:r>
          </a:p>
          <a:p>
            <a:r>
              <a:rPr lang="ru-RU" dirty="0"/>
              <a:t>Стоимость рабочего места 1 человека для дня работы 300 рублей;</a:t>
            </a:r>
          </a:p>
          <a:p>
            <a:r>
              <a:rPr lang="ru-RU" dirty="0"/>
              <a:t>Стоимость рабочего места для 1 человека в месяц 3000 рублей.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2378" y="693337"/>
            <a:ext cx="588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Открытие ИТ-</a:t>
            </a:r>
            <a:r>
              <a:rPr lang="ru-RU" dirty="0" err="1" smtClean="0"/>
              <a:t>Коворкинга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8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2423" y="1450732"/>
            <a:ext cx="8356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МИКРОЗАЙМОВ</a:t>
            </a:r>
          </a:p>
          <a:p>
            <a:pPr algn="ctr"/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МАЛОГО И СРЕДНЕГО ПРЕДПРИНИМАТЕЛЬСТВА </a:t>
            </a:r>
          </a:p>
          <a:p>
            <a:pPr marL="457200" indent="-457200">
              <a:buFontTx/>
              <a:buChar char="-"/>
            </a:pP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9700" y="6102341"/>
            <a:ext cx="780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Кызыл, ул. Тувинских Добровольцев, д. 18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Тел. 8 (39422) 3-62-02, 8(999) 325-62-02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012" y="1450732"/>
            <a:ext cx="18002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4"/>
          <a:stretch/>
        </p:blipFill>
        <p:spPr bwMode="auto">
          <a:xfrm>
            <a:off x="6240026" y="1999623"/>
            <a:ext cx="4665785" cy="34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537760"/>
              </p:ext>
            </p:extLst>
          </p:nvPr>
        </p:nvGraphicFramePr>
        <p:xfrm>
          <a:off x="944546" y="2117690"/>
          <a:ext cx="4833258" cy="3004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1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284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smtClean="0">
                          <a:effectLst/>
                        </a:rPr>
                        <a:t>Наименование услуги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smtClean="0">
                          <a:effectLst/>
                        </a:rPr>
                        <a:t>Стоимость (руб.)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effectLst/>
                        </a:rPr>
                        <a:t>Перечень включенных услуг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586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Стоимость помещения для проведения лекции и мастер-класса в час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300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-телевизор;</a:t>
                      </a:r>
                    </a:p>
                    <a:p>
                      <a:r>
                        <a:rPr lang="ru-RU" sz="800">
                          <a:effectLst/>
                        </a:rPr>
                        <a:t>- флип-чарт;</a:t>
                      </a:r>
                    </a:p>
                    <a:p>
                      <a:r>
                        <a:rPr lang="ru-RU" sz="800">
                          <a:effectLst/>
                        </a:rPr>
                        <a:t> - компьютер;</a:t>
                      </a:r>
                    </a:p>
                    <a:p>
                      <a:r>
                        <a:rPr lang="ru-RU" sz="800">
                          <a:effectLst/>
                        </a:rPr>
                        <a:t>- стул;</a:t>
                      </a:r>
                    </a:p>
                    <a:p>
                      <a:r>
                        <a:rPr lang="ru-RU" sz="800">
                          <a:effectLst/>
                        </a:rPr>
                        <a:t>- стол;</a:t>
                      </a:r>
                    </a:p>
                    <a:p>
                      <a:r>
                        <a:rPr lang="ru-RU" sz="800">
                          <a:effectLst/>
                        </a:rPr>
                        <a:t>- принтер;</a:t>
                      </a:r>
                    </a:p>
                    <a:p>
                      <a:r>
                        <a:rPr lang="ru-RU" sz="800">
                          <a:effectLst/>
                        </a:rPr>
                        <a:t>- доступ к сети интернет через WiFi.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586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Стоимость помещения для проведения лекции и мастер-класса в час после </a:t>
                      </a:r>
                      <a:r>
                        <a:rPr lang="ru-RU" sz="800" dirty="0" smtClean="0">
                          <a:effectLst/>
                        </a:rPr>
                        <a:t>17:00 </a:t>
                      </a:r>
                      <a:r>
                        <a:rPr lang="ru-RU" sz="800" dirty="0">
                          <a:effectLst/>
                        </a:rPr>
                        <a:t>и выходные дни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effectLst/>
                          <a:latin typeface="+mn-lt"/>
                          <a:cs typeface="+mn-cs"/>
                        </a:rPr>
                        <a:t>600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-телевизор;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</a:t>
                      </a:r>
                      <a:r>
                        <a:rPr lang="ru-RU" sz="800" dirty="0" err="1">
                          <a:effectLst/>
                        </a:rPr>
                        <a:t>флип-чарт</a:t>
                      </a:r>
                      <a:r>
                        <a:rPr lang="ru-RU" sz="800" dirty="0">
                          <a:effectLst/>
                        </a:rPr>
                        <a:t>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 - компьютер;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стул;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стол;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принтер;</a:t>
                      </a:r>
                    </a:p>
                    <a:p>
                      <a:r>
                        <a:rPr lang="ru-RU" sz="800" dirty="0">
                          <a:effectLst/>
                        </a:rPr>
                        <a:t>- доступ к сети интернет через </a:t>
                      </a:r>
                      <a:r>
                        <a:rPr lang="ru-RU" sz="800" dirty="0" err="1">
                          <a:effectLst/>
                        </a:rPr>
                        <a:t>WiFi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301" marR="443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28905" y="933472"/>
            <a:ext cx="46222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Тарифы аренды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Коворкинг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центра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47" y="-130629"/>
            <a:ext cx="12192000" cy="6858000"/>
          </a:xfrm>
          <a:prstGeom prst="rect">
            <a:avLst/>
          </a:prstGeom>
        </p:spPr>
      </p:pic>
      <p:pic>
        <p:nvPicPr>
          <p:cNvPr id="5" name="Picture 3" descr="C:\Users\Ethno_02\Downloads\Бе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60" y="1817518"/>
            <a:ext cx="1705977" cy="327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thno_02\Desktop\Бел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96" y="1810803"/>
            <a:ext cx="3013403" cy="328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97" y="1817518"/>
            <a:ext cx="168275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99" y="1817518"/>
            <a:ext cx="1840486" cy="32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8268" y="1333974"/>
            <a:ext cx="783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Открытие </a:t>
            </a:r>
            <a:r>
              <a:rPr lang="ru-RU" dirty="0" err="1" smtClean="0"/>
              <a:t>этноковоркингов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2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541" y="4509120"/>
            <a:ext cx="85344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Z:\презентация по САМОЗАНЯТЫ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9349" y="363081"/>
            <a:ext cx="4032448" cy="54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/>
              <a:t>Банк готовых проектов</a:t>
            </a:r>
            <a:endParaRPr lang="ru-RU" sz="1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20" y="1604798"/>
            <a:ext cx="8262160" cy="464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 rot="19541456">
            <a:off x="2624599" y="2574647"/>
            <a:ext cx="864096" cy="48005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TextBox 3"/>
          <p:cNvSpPr txBox="1"/>
          <p:nvPr/>
        </p:nvSpPr>
        <p:spPr>
          <a:xfrm>
            <a:off x="2159563" y="3155187"/>
            <a:ext cx="211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Шаг 1. Нажимаем получить поддержку</a:t>
            </a:r>
          </a:p>
        </p:txBody>
      </p:sp>
      <p:pic>
        <p:nvPicPr>
          <p:cNvPr id="9" name="Picture 2" descr="\\server\АРХИВ\3ЦКР\Шолбан\РАБСТОЛ\4x\1\лого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01" y="-556862"/>
            <a:ext cx="2988151" cy="2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541" y="4509120"/>
            <a:ext cx="85344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Z:\презентация по САМОЗАНЯТЫ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9349" y="363081"/>
            <a:ext cx="4032448" cy="54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/>
              <a:t>Банк готовых проектов</a:t>
            </a: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81" y="1700808"/>
            <a:ext cx="8747639" cy="492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7"/>
          <p:cNvSpPr/>
          <p:nvPr/>
        </p:nvSpPr>
        <p:spPr>
          <a:xfrm rot="19541456">
            <a:off x="2507713" y="3222935"/>
            <a:ext cx="864096" cy="48005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TextBox 8"/>
          <p:cNvSpPr txBox="1"/>
          <p:nvPr/>
        </p:nvSpPr>
        <p:spPr>
          <a:xfrm>
            <a:off x="2042677" y="3803475"/>
            <a:ext cx="21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Шаг 2. Нажимаем банк готовых проектов</a:t>
            </a:r>
          </a:p>
        </p:txBody>
      </p:sp>
      <p:pic>
        <p:nvPicPr>
          <p:cNvPr id="10" name="Picture 2" descr="\\server\АРХИВ\3ЦКР\Шолбан\РАБСТОЛ\4x\1\лого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01" y="-556862"/>
            <a:ext cx="2988151" cy="2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541" y="4509120"/>
            <a:ext cx="85344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Z:\презентация по САМОЗАНЯТЫ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9349" y="363081"/>
            <a:ext cx="4032448" cy="54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/>
              <a:t>Банк готовых проектов</a:t>
            </a:r>
            <a:endParaRPr lang="ru-RU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22" y="1796819"/>
            <a:ext cx="8656284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84032" y="3243738"/>
            <a:ext cx="2901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Шаг 3. Нажимаем нужный проект и скачиваем</a:t>
            </a:r>
          </a:p>
        </p:txBody>
      </p:sp>
      <p:pic>
        <p:nvPicPr>
          <p:cNvPr id="8" name="Picture 2" descr="\\server\АРХИВ\3ЦКР\Шолбан\РАБСТОЛ\4x\1\лого@4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01" y="-556862"/>
            <a:ext cx="2988151" cy="2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824" y="1372800"/>
            <a:ext cx="1127760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Мы за развитие предпринимательства!</a:t>
            </a:r>
            <a:endParaRPr lang="en-US" sz="4000" b="1" dirty="0">
              <a:solidFill>
                <a:srgbClr val="C00000"/>
              </a:solidFill>
            </a:endParaRP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667000</a:t>
            </a:r>
            <a:r>
              <a:rPr lang="ru-RU" dirty="0"/>
              <a:t>, г. Кызыл, ул. Тувинских добровольцев, д. 18 </a:t>
            </a:r>
            <a:endParaRPr lang="ru-RU" dirty="0" smtClean="0"/>
          </a:p>
          <a:p>
            <a:pPr algn="ctr"/>
            <a:r>
              <a:rPr lang="ru-RU" dirty="0" smtClean="0"/>
              <a:t>(Арбат</a:t>
            </a:r>
            <a:r>
              <a:rPr lang="ru-RU" dirty="0"/>
              <a:t>, здание Народного банка, 2 </a:t>
            </a:r>
            <a:r>
              <a:rPr lang="ru-RU" dirty="0" err="1" smtClean="0"/>
              <a:t>эт</a:t>
            </a:r>
            <a:r>
              <a:rPr lang="ru-RU" dirty="0" smtClean="0"/>
              <a:t>.)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Справки </a:t>
            </a:r>
            <a:r>
              <a:rPr lang="ru-RU" dirty="0"/>
              <a:t>по телефону: +7 (39422) 3-62-02, </a:t>
            </a:r>
            <a:r>
              <a:rPr lang="ru-RU" dirty="0" smtClean="0"/>
              <a:t>8-800-350-62-01</a:t>
            </a:r>
            <a:endParaRPr lang="ru-RU" dirty="0"/>
          </a:p>
          <a:p>
            <a:pPr algn="ctr"/>
            <a:r>
              <a:rPr lang="ru-RU" dirty="0"/>
              <a:t>Почта: </a:t>
            </a:r>
            <a:r>
              <a:rPr lang="ru-RU" dirty="0" smtClean="0">
                <a:hlinkClick r:id="rId3"/>
              </a:rPr>
              <a:t>bsf-tuva@mail.ru</a:t>
            </a:r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75" y="1372800"/>
            <a:ext cx="2099665" cy="20996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76340" y="1372800"/>
            <a:ext cx="4166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Официальный сайт: </a:t>
            </a:r>
            <a:r>
              <a:rPr lang="en-US" dirty="0" smtClean="0">
                <a:hlinkClick r:id="rId5"/>
              </a:rPr>
              <a:t>www.</a:t>
            </a:r>
            <a:r>
              <a:rPr lang="ru-RU" dirty="0" smtClean="0">
                <a:solidFill>
                  <a:srgbClr val="FF0000"/>
                </a:solidFill>
                <a:hlinkClick r:id="rId5"/>
              </a:rPr>
              <a:t>fpptuva.ru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err="1"/>
              <a:t>facebook</a:t>
            </a:r>
            <a:r>
              <a:rPr lang="ru-RU" dirty="0"/>
              <a:t>/</a:t>
            </a:r>
            <a:r>
              <a:rPr lang="ru-RU" dirty="0" err="1"/>
              <a:t>com</a:t>
            </a:r>
            <a:r>
              <a:rPr lang="ru-RU" dirty="0"/>
              <a:t>/</a:t>
            </a:r>
            <a:r>
              <a:rPr lang="ru-RU" dirty="0" err="1"/>
              <a:t>fpptuva</a:t>
            </a:r>
            <a:r>
              <a:rPr lang="ru-RU" dirty="0"/>
              <a:t>/</a:t>
            </a:r>
          </a:p>
          <a:p>
            <a:pPr>
              <a:lnSpc>
                <a:spcPct val="150000"/>
              </a:lnSpc>
            </a:pPr>
            <a:r>
              <a:rPr lang="ru-RU" dirty="0" err="1"/>
              <a:t>vk</a:t>
            </a:r>
            <a:r>
              <a:rPr lang="ru-RU" dirty="0"/>
              <a:t>/</a:t>
            </a:r>
            <a:r>
              <a:rPr lang="ru-RU" dirty="0" err="1"/>
              <a:t>com</a:t>
            </a:r>
            <a:r>
              <a:rPr lang="ru-RU" dirty="0"/>
              <a:t>/</a:t>
            </a:r>
            <a:r>
              <a:rPr lang="ru-RU" dirty="0" err="1"/>
              <a:t>fpptuva</a:t>
            </a:r>
            <a:r>
              <a:rPr lang="ru-RU" dirty="0"/>
              <a:t>/</a:t>
            </a:r>
          </a:p>
          <a:p>
            <a:pPr>
              <a:lnSpc>
                <a:spcPct val="150000"/>
              </a:lnSpc>
            </a:pPr>
            <a:r>
              <a:rPr lang="ru-RU" dirty="0"/>
              <a:t>www.instagram.com/fpptuva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0650" y="358259"/>
            <a:ext cx="7639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#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МойБизнес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#М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inecTEAM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#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Минэк_Тыва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#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fpptuva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5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5751" y="2103647"/>
            <a:ext cx="9064871" cy="311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cap="all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предлагает следующие продукты </a:t>
            </a:r>
            <a:r>
              <a:rPr lang="ru-RU" sz="22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микрозайма*</a:t>
            </a: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ЛЕГКИЙ ЗАЙМ»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«САМОЗАНЯТЫЙ»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«БИЗНЕС-СТАРТ»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«БИЗНЕС-ОБОРОТ»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«БИЗНЕС-ИНВЕСТ»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«ДЛЯ ПРИОРИТЕТНЫХ ВИДОВ ЭКОНОМИЧЕСКОЙ ДЕЯТЕЛЬНОСТИ»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«РЕФИНАНСИРОВАНИЕ»</a:t>
            </a:r>
            <a:endParaRPr lang="ru-RU" sz="22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5511875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* Обязательное целевое использование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59" y="1975916"/>
            <a:ext cx="8801102" cy="380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ЛЕГКИЙ ЗАЙМ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Сумма микрозайма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до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200 000,00 рублей для физических лиц, применяющих специальный налоговый режим "Налог на профессиональный 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доход»; до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400 000,00 рублей для иных субъектов малого и среднего 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предпринимательства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Процентная ставка: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от 10 до 15% годовых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Срок займа: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12 месяцев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Обеспечение: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не требуется </a:t>
            </a:r>
            <a:endParaRPr lang="ru-RU" sz="220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sz="2200" dirty="0">
              <a:ln w="0"/>
              <a:solidFill>
                <a:srgbClr val="A47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7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59" y="1975916"/>
            <a:ext cx="8801102" cy="342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САМОЗАНЯТЫЙ </a:t>
            </a:r>
            <a:endParaRPr lang="ru-RU" sz="44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14000"/>
              </a:lnSpc>
            </a:pP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ля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физических лиц, применяющих специальный налоговый режим "Налог на профессиональный доход»</a:t>
            </a:r>
            <a:endParaRPr lang="ru-RU" sz="2200" dirty="0" smtClean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Сумма микрозайма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до 500 </a:t>
            </a:r>
            <a:r>
              <a:rPr lang="ru-RU" sz="22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000,00 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рублей; 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Процентная ставка: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7,5% годовых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Срок займа: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36 месяцев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sz="2200" u="sng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Обеспечение:</a:t>
            </a:r>
            <a:r>
              <a:rPr lang="ru-RU" sz="22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требуется </a:t>
            </a:r>
            <a:endParaRPr lang="ru-RU" sz="220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sz="2200" dirty="0">
              <a:ln w="0"/>
              <a:solidFill>
                <a:srgbClr val="A47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3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60" y="1975916"/>
            <a:ext cx="79218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«БИЗНЕС-СТАРТ»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«БИЗНЕС-ОБОРОТ»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«БИЗНЕС-ИНВЕСТ»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«ДЛЯ ПРИОРИТЕТНЫХ ВИДОВ ЭКОНОМИЧЕСКОЙ ДЕЯТЕЛЬНОСТИ»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2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«РЕФИНАНСИРОВАНИЕ»</a:t>
            </a:r>
          </a:p>
          <a:p>
            <a:endParaRPr lang="ru-RU" sz="2000" dirty="0">
              <a:ln w="0"/>
              <a:solidFill>
                <a:srgbClr val="A47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5165" y="2073820"/>
            <a:ext cx="2829658" cy="792781"/>
          </a:xfrm>
          <a:prstGeom prst="rect">
            <a:avLst/>
          </a:prstGeom>
          <a:solidFill>
            <a:srgbClr val="F38069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ОБЯЗАТЕЛЬНОЕ НАЛИЧИЕ БИЗНЕС-ПЛАНА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8789" y="4110826"/>
            <a:ext cx="3713289" cy="1028423"/>
          </a:xfrm>
          <a:prstGeom prst="rect">
            <a:avLst/>
          </a:prstGeom>
          <a:solidFill>
            <a:srgbClr val="F3806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ДЛЯ ПРИОРИТЕТНЫХ ОТРАСЛЕЙ, ПЕРЕЧЕНЬ КОТОРЫХ УТВЕРЖДЕН ПРИКАЗОМ №142 ОТ 26.03.2021  МИНЭКОНОРАЗВИТИЯ РФ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4717" y="3947289"/>
            <a:ext cx="6096000" cy="13554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Сумма микрозайма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до 5 000 000,00 рублей; 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Процентная ставка: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 7,5% 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годовых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Срок займа: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36 месяцев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ru-RU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Обеспечение: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требуется </a:t>
            </a:r>
            <a:endParaRPr lang="ru-RU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59" y="1975916"/>
            <a:ext cx="880110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ПРИМЕР</a:t>
            </a:r>
          </a:p>
          <a:p>
            <a:r>
              <a:rPr lang="ru-RU" sz="2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Самозанятый осуществляет деятельность по производству изделий из дерева и комбинированных изделий из дерева с пластиком и металлом с </a:t>
            </a:r>
            <a:r>
              <a:rPr lang="ru-RU" sz="2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 года. И для расширения бизнеса он оформил </a:t>
            </a:r>
            <a:r>
              <a:rPr lang="ru-RU" sz="2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микрозайм </a:t>
            </a:r>
            <a:r>
              <a:rPr lang="ru-RU" sz="2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программе «Самозанятый» на </a:t>
            </a:r>
            <a:r>
              <a:rPr lang="ru-RU" sz="2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приобретение оборудования для организации мини-цеха по обработке </a:t>
            </a:r>
            <a:r>
              <a:rPr lang="ru-RU" sz="2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древесины на сумму 200000 рублей на 36 месяцев под 7,5%.</a:t>
            </a:r>
            <a:endParaRPr lang="ru-RU" sz="200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145" y="4116068"/>
            <a:ext cx="2013440" cy="1733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031" y="4116068"/>
            <a:ext cx="1322619" cy="1749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019" y="4099575"/>
            <a:ext cx="1182566" cy="17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39" y="1503484"/>
            <a:ext cx="91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solidFill>
                  <a:srgbClr val="A47D00"/>
                </a:solidFill>
              </a:rPr>
              <a:t>Микрокредитная</a:t>
            </a:r>
            <a:r>
              <a:rPr lang="ru-RU" dirty="0" smtClean="0">
                <a:solidFill>
                  <a:srgbClr val="A47D00"/>
                </a:solidFill>
              </a:rPr>
              <a:t> компания «Фонд поддержки предпринимательства Республики Тыва» </a:t>
            </a:r>
            <a:endParaRPr lang="ru-RU" dirty="0">
              <a:solidFill>
                <a:srgbClr val="A47D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53" y="1405025"/>
            <a:ext cx="1733550" cy="159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60" y="1975916"/>
            <a:ext cx="7921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ПРИМЕР</a:t>
            </a:r>
          </a:p>
          <a:p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Индивидуальный предприниматель осуществляет </a:t>
            </a:r>
            <a:r>
              <a:rPr lang="ru-RU" sz="2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деятельность </a:t>
            </a:r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производству </a:t>
            </a:r>
            <a:r>
              <a:rPr lang="ru-RU" sz="2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хлеба и мучных кондитерских </a:t>
            </a:r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изделий.</a:t>
            </a:r>
          </a:p>
          <a:p>
            <a:r>
              <a:rPr lang="ru-RU" sz="2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ИП оформил микрозайм в размере 500000 рублей на 36 месяцев под 10% на приобретение оборудования для мини-пекарни - хлебопекарной печи.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12" y="4202674"/>
            <a:ext cx="2913179" cy="1775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207" y="4202673"/>
            <a:ext cx="3270614" cy="18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43" y="1310054"/>
            <a:ext cx="4706539" cy="4710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84" y="2367085"/>
            <a:ext cx="3701562" cy="24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567</Words>
  <Application>Microsoft Office PowerPoint</Application>
  <PresentationFormat>Широкоэкранный</PresentationFormat>
  <Paragraphs>115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FPP10</dc:creator>
  <cp:lastModifiedBy>omf-pc1</cp:lastModifiedBy>
  <cp:revision>66</cp:revision>
  <dcterms:created xsi:type="dcterms:W3CDTF">2022-03-25T06:51:49Z</dcterms:created>
  <dcterms:modified xsi:type="dcterms:W3CDTF">2023-07-21T10:40:50Z</dcterms:modified>
</cp:coreProperties>
</file>