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9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8" r:id="rId13"/>
    <p:sldId id="269" r:id="rId14"/>
    <p:sldId id="267" r:id="rId15"/>
    <p:sldId id="262" r:id="rId16"/>
    <p:sldId id="266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72525"/>
    <a:srgbClr val="0000FF"/>
    <a:srgbClr val="0099FF"/>
    <a:srgbClr val="00FFCC"/>
    <a:srgbClr val="00FF00"/>
    <a:srgbClr val="3F3FFF"/>
    <a:srgbClr val="9966FF"/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620473.21499999997</c:v>
                </c:pt>
                <c:pt idx="1">
                  <c:v>625609.97499999998</c:v>
                </c:pt>
                <c:pt idx="2" formatCode="General">
                  <c:v>643296.11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622707.21499999997</c:v>
                </c:pt>
                <c:pt idx="1">
                  <c:v>627964.97499999998</c:v>
                </c:pt>
                <c:pt idx="2" formatCode="General">
                  <c:v>645769.11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-2234</c:v>
                </c:pt>
                <c:pt idx="1">
                  <c:v>-2355</c:v>
                </c:pt>
                <c:pt idx="2">
                  <c:v>-2473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92672"/>
        <c:axId val="192494208"/>
        <c:axId val="0"/>
      </c:bar3DChart>
      <c:catAx>
        <c:axId val="19249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2494208"/>
        <c:crosses val="autoZero"/>
        <c:auto val="1"/>
        <c:lblAlgn val="ctr"/>
        <c:lblOffset val="100"/>
        <c:noMultiLvlLbl val="0"/>
      </c:catAx>
      <c:valAx>
        <c:axId val="192494208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924926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на 2022 год и плановый период 2023-2024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0.92024160489002726</c:v>
                </c:pt>
                <c:pt idx="1">
                  <c:v>0.92024160489002726</c:v>
                </c:pt>
                <c:pt idx="2">
                  <c:v>0.92024160489002726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7.4800148153246065E-2</c:v>
                </c:pt>
                <c:pt idx="1">
                  <c:v>7.8156004511017715E-2</c:v>
                </c:pt>
                <c:pt idx="2">
                  <c:v>7.9758395109972749E-2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82947200"/>
        <c:axId val="182957184"/>
        <c:axId val="0"/>
      </c:bar3DChart>
      <c:catAx>
        <c:axId val="18294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82957184"/>
        <c:crosses val="autoZero"/>
        <c:auto val="1"/>
        <c:lblAlgn val="ctr"/>
        <c:lblOffset val="100"/>
        <c:noMultiLvlLbl val="0"/>
      </c:catAx>
      <c:valAx>
        <c:axId val="1829571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294720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78216.7</c:v>
                </c:pt>
                <c:pt idx="1">
                  <c:v>72615.3</c:v>
                </c:pt>
                <c:pt idx="2">
                  <c:v>92795.6</c:v>
                </c:pt>
                <c:pt idx="3">
                  <c:v>92795.6</c:v>
                </c:pt>
                <c:pt idx="4">
                  <c:v>139048</c:v>
                </c:pt>
                <c:pt idx="5">
                  <c:v>110774.3</c:v>
                </c:pt>
                <c:pt idx="6">
                  <c:v>127112</c:v>
                </c:pt>
                <c:pt idx="7">
                  <c:v>142503.29999999999</c:v>
                </c:pt>
                <c:pt idx="8">
                  <c:v>116420.6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90424.4</c:v>
                </c:pt>
                <c:pt idx="1">
                  <c:v>68263</c:v>
                </c:pt>
                <c:pt idx="2">
                  <c:v>83163.399999999994</c:v>
                </c:pt>
                <c:pt idx="3">
                  <c:v>83163.399999999994</c:v>
                </c:pt>
                <c:pt idx="4">
                  <c:v>82386.3</c:v>
                </c:pt>
                <c:pt idx="5">
                  <c:v>28550.2</c:v>
                </c:pt>
                <c:pt idx="6">
                  <c:v>26234.5</c:v>
                </c:pt>
                <c:pt idx="7">
                  <c:v>41140.1</c:v>
                </c:pt>
                <c:pt idx="8">
                  <c:v>33019.5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192113.6</c:v>
                </c:pt>
                <c:pt idx="1">
                  <c:v>179553</c:v>
                </c:pt>
                <c:pt idx="2">
                  <c:v>215889.6</c:v>
                </c:pt>
                <c:pt idx="3">
                  <c:v>215889.6</c:v>
                </c:pt>
                <c:pt idx="4">
                  <c:v>235842</c:v>
                </c:pt>
                <c:pt idx="5">
                  <c:v>252354.6</c:v>
                </c:pt>
                <c:pt idx="6">
                  <c:v>278148</c:v>
                </c:pt>
                <c:pt idx="7">
                  <c:v>307334.40000000002</c:v>
                </c:pt>
                <c:pt idx="8">
                  <c:v>408500.47999999998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3236.8</c:v>
                </c:pt>
                <c:pt idx="1">
                  <c:v>1150.4000000000001</c:v>
                </c:pt>
                <c:pt idx="2">
                  <c:v>1245.5</c:v>
                </c:pt>
                <c:pt idx="3">
                  <c:v>1245.5</c:v>
                </c:pt>
                <c:pt idx="4">
                  <c:v>2220.1</c:v>
                </c:pt>
                <c:pt idx="5">
                  <c:v>1507</c:v>
                </c:pt>
                <c:pt idx="6">
                  <c:v>1747</c:v>
                </c:pt>
                <c:pt idx="7">
                  <c:v>8434.33</c:v>
                </c:pt>
                <c:pt idx="8">
                  <c:v>17842.97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2132224"/>
        <c:axId val="192133760"/>
        <c:axId val="0"/>
      </c:bar3DChart>
      <c:catAx>
        <c:axId val="1921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133760"/>
        <c:crosses val="autoZero"/>
        <c:auto val="1"/>
        <c:lblAlgn val="ctr"/>
        <c:lblOffset val="100"/>
        <c:noMultiLvlLbl val="0"/>
      </c:catAx>
      <c:valAx>
        <c:axId val="1921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13222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56E-2"/>
                  <c:y val="-2.517860529809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22814</c:v>
                </c:pt>
                <c:pt idx="1">
                  <c:v>25333</c:v>
                </c:pt>
                <c:pt idx="2">
                  <c:v>27189</c:v>
                </c:pt>
                <c:pt idx="3">
                  <c:v>30816</c:v>
                </c:pt>
                <c:pt idx="4">
                  <c:v>39009</c:v>
                </c:pt>
                <c:pt idx="5">
                  <c:v>38308</c:v>
                </c:pt>
                <c:pt idx="6">
                  <c:v>40518</c:v>
                </c:pt>
                <c:pt idx="7">
                  <c:v>41107</c:v>
                </c:pt>
                <c:pt idx="8">
                  <c:v>43069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2248</c:v>
                </c:pt>
                <c:pt idx="1">
                  <c:v>2031</c:v>
                </c:pt>
                <c:pt idx="2">
                  <c:v>2753</c:v>
                </c:pt>
                <c:pt idx="3">
                  <c:v>2500</c:v>
                </c:pt>
                <c:pt idx="4">
                  <c:v>2750</c:v>
                </c:pt>
                <c:pt idx="5">
                  <c:v>2125</c:v>
                </c:pt>
                <c:pt idx="6">
                  <c:v>2012</c:v>
                </c:pt>
                <c:pt idx="7">
                  <c:v>1458</c:v>
                </c:pt>
                <c:pt idx="8">
                  <c:v>1621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1847040"/>
        <c:axId val="191852928"/>
        <c:axId val="0"/>
      </c:bar3DChart>
      <c:catAx>
        <c:axId val="1918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Bookman Old Style" pitchFamily="18" charset="0"/>
              </a:defRPr>
            </a:pPr>
            <a:endParaRPr lang="ru-RU"/>
          </a:p>
        </c:txPr>
        <c:crossAx val="191852928"/>
        <c:crosses val="autoZero"/>
        <c:auto val="1"/>
        <c:lblAlgn val="ctr"/>
        <c:lblOffset val="100"/>
        <c:noMultiLvlLbl val="0"/>
      </c:catAx>
      <c:valAx>
        <c:axId val="19185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847040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0.68966211680465428</c:v>
                </c:pt>
                <c:pt idx="1">
                  <c:v>0.2141194898187514</c:v>
                </c:pt>
                <c:pt idx="2">
                  <c:v>2.9245916312374134E-2</c:v>
                </c:pt>
                <c:pt idx="3">
                  <c:v>1.8729022152606849E-2</c:v>
                </c:pt>
                <c:pt idx="4">
                  <c:v>1.9019914969791898E-2</c:v>
                </c:pt>
                <c:pt idx="5">
                  <c:v>4.4752741105392709E-3</c:v>
                </c:pt>
                <c:pt idx="6">
                  <c:v>0</c:v>
                </c:pt>
                <c:pt idx="7">
                  <c:v>5.8178563437010517E-3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7002422065662839"/>
                  <c:y val="8.155897904066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8222590597228"/>
                  <c:y val="-0.19888348739016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584798775153118"/>
                  <c:y val="-2.952468751569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3473315835547E-2"/>
                  <c:y val="1.401290267595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- 124033,6 тыс. рублей</c:v>
                </c:pt>
                <c:pt idx="1">
                  <c:v>Субсидии - 33019,6 тыс. рублей</c:v>
                </c:pt>
                <c:pt idx="2">
                  <c:v>Субвенции - 408890 тыс. рублей</c:v>
                </c:pt>
                <c:pt idx="3">
                  <c:v> Иные межбюджетные трансферты - 18440,6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0.21224682721978083</c:v>
                </c:pt>
                <c:pt idx="1">
                  <c:v>5.6503280853464496E-2</c:v>
                </c:pt>
                <c:pt idx="2">
                  <c:v>0.69969431816778827</c:v>
                </c:pt>
                <c:pt idx="3">
                  <c:v>3.155563365111623E-2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471314523184607"/>
          <c:y val="0.12279267296023429"/>
          <c:w val="0.32716776027996519"/>
          <c:h val="0.77110172690096834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08479681159693E-2"/>
          <c:y val="9.1808841906632022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FFCC"/>
              </a:solidFill>
            </c:spPr>
          </c:dPt>
          <c:dPt>
            <c:idx val="1"/>
            <c:bubble3D val="0"/>
            <c:explosion val="1"/>
            <c:spPr>
              <a:solidFill>
                <a:srgbClr val="FFC000"/>
              </a:solidFill>
            </c:spPr>
          </c:dPt>
          <c:dPt>
            <c:idx val="2"/>
            <c:bubble3D val="0"/>
            <c:explosion val="3"/>
            <c:spPr>
              <a:solidFill>
                <a:srgbClr val="66FF66"/>
              </a:solidFill>
            </c:spPr>
          </c:dPt>
          <c:dPt>
            <c:idx val="3"/>
            <c:bubble3D val="0"/>
            <c:explosion val="1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5869071384779596"/>
                  <c:y val="1.47523622695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903795509570676E-2"/>
                  <c:y val="-0.21758929512657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28758809203605"/>
                  <c:y val="3.501232081374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- 124033,6 тыс. рублей</c:v>
                </c:pt>
                <c:pt idx="1">
                  <c:v>Субсидии - 33019,6 тыс. рублей</c:v>
                </c:pt>
                <c:pt idx="2">
                  <c:v>Субвенции - 408890 тыс. рублей</c:v>
                </c:pt>
                <c:pt idx="3">
                  <c:v> Иные межбюджетные трансферты - 18440,6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0.19567864081960892</c:v>
                </c:pt>
                <c:pt idx="1">
                  <c:v>5.2092581755324031E-2</c:v>
                </c:pt>
                <c:pt idx="2">
                  <c:v>0.64507552344469477</c:v>
                </c:pt>
                <c:pt idx="3">
                  <c:v>2.9092371292118266E-2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26890905537492"/>
          <c:y val="0.11928012192250567"/>
          <c:w val="0.33095197405585258"/>
          <c:h val="0.7938286305369757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2429184457948431E-2"/>
                  <c:y val="8.387240764482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66410987165376E-3"/>
                  <c:y val="-8.099645880102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929863463860486E-2"/>
                  <c:y val="-4.9011166686918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44633706038E-2"/>
                  <c:y val="1.293501648018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389518955865416"/>
                  <c:y val="7.156375774017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74706973030224E-2"/>
                  <c:y val="-0.22058186795882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- 6,77%</c:v>
                </c:pt>
                <c:pt idx="1">
                  <c:v>Национальная безопасность - 0,37%</c:v>
                </c:pt>
                <c:pt idx="2">
                  <c:v>Национальная оборона - 0,12%</c:v>
                </c:pt>
                <c:pt idx="3">
                  <c:v>Национальная экономика - 2.25%</c:v>
                </c:pt>
                <c:pt idx="4">
                  <c:v>ЖКХ - 0.97%</c:v>
                </c:pt>
                <c:pt idx="5">
                  <c:v>Образование - 59,08%</c:v>
                </c:pt>
                <c:pt idx="6">
                  <c:v>Культура - 3,86%</c:v>
                </c:pt>
                <c:pt idx="7">
                  <c:v>Здравоохранение - 0,036%</c:v>
                </c:pt>
                <c:pt idx="8">
                  <c:v>Социальная политика - 24,84%</c:v>
                </c:pt>
                <c:pt idx="9">
                  <c:v>Физическая культура и спорт - 0,11%</c:v>
                </c:pt>
                <c:pt idx="10">
                  <c:v>СМИ - 0,01%</c:v>
                </c:pt>
                <c:pt idx="11">
                  <c:v>Межбюджетные трансферты - 1,54%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6.7699999999999996E-2</c:v>
                </c:pt>
                <c:pt idx="1">
                  <c:v>3.7200000000000002E-3</c:v>
                </c:pt>
                <c:pt idx="2">
                  <c:v>1.1999999999999999E-3</c:v>
                </c:pt>
                <c:pt idx="3">
                  <c:v>2.2499999999999999E-2</c:v>
                </c:pt>
                <c:pt idx="4">
                  <c:v>9.7000000000000003E-3</c:v>
                </c:pt>
                <c:pt idx="5">
                  <c:v>0.59079999999999999</c:v>
                </c:pt>
                <c:pt idx="6">
                  <c:v>3.8600000000000002E-2</c:v>
                </c:pt>
                <c:pt idx="7" formatCode="0.000%">
                  <c:v>3.6000000000000002E-4</c:v>
                </c:pt>
                <c:pt idx="8">
                  <c:v>0.248387</c:v>
                </c:pt>
                <c:pt idx="9">
                  <c:v>1.0614352412053785E-3</c:v>
                </c:pt>
                <c:pt idx="10">
                  <c:v>1E-4</c:v>
                </c:pt>
                <c:pt idx="11">
                  <c:v>1.54E-2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- 6,77%</c:v>
                </c:pt>
                <c:pt idx="1">
                  <c:v>Национальная безопасность - 0,37%</c:v>
                </c:pt>
                <c:pt idx="2">
                  <c:v>Национальная оборона - 0,12%</c:v>
                </c:pt>
                <c:pt idx="3">
                  <c:v>Национальная экономика - 2.25%</c:v>
                </c:pt>
                <c:pt idx="4">
                  <c:v>ЖКХ - 0.97%</c:v>
                </c:pt>
                <c:pt idx="5">
                  <c:v>Образование - 59,08%</c:v>
                </c:pt>
                <c:pt idx="6">
                  <c:v>Культура - 3,86%</c:v>
                </c:pt>
                <c:pt idx="7">
                  <c:v>Здравоохранение - 0,036%</c:v>
                </c:pt>
                <c:pt idx="8">
                  <c:v>Социальная политика - 24,84%</c:v>
                </c:pt>
                <c:pt idx="9">
                  <c:v>Физическая культура и спорт - 0,11%</c:v>
                </c:pt>
                <c:pt idx="10">
                  <c:v>СМИ - 0,01%</c:v>
                </c:pt>
                <c:pt idx="11">
                  <c:v>Межбюджетные трансферты - 1,54%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- 6,77%</c:v>
                </c:pt>
                <c:pt idx="1">
                  <c:v>Национальная безопасность - 0,37%</c:v>
                </c:pt>
                <c:pt idx="2">
                  <c:v>Национальная оборона - 0,12%</c:v>
                </c:pt>
                <c:pt idx="3">
                  <c:v>Национальная экономика - 2.25%</c:v>
                </c:pt>
                <c:pt idx="4">
                  <c:v>ЖКХ - 0.97%</c:v>
                </c:pt>
                <c:pt idx="5">
                  <c:v>Образование - 59,08%</c:v>
                </c:pt>
                <c:pt idx="6">
                  <c:v>Культура - 3,86%</c:v>
                </c:pt>
                <c:pt idx="7">
                  <c:v>Здравоохранение - 0,036%</c:v>
                </c:pt>
                <c:pt idx="8">
                  <c:v>Социальная политика - 24,84%</c:v>
                </c:pt>
                <c:pt idx="9">
                  <c:v>Физическая культура и спорт - 0,11%</c:v>
                </c:pt>
                <c:pt idx="10">
                  <c:v>СМИ - 0,01%</c:v>
                </c:pt>
                <c:pt idx="11">
                  <c:v>Межбюджетные трансферты - 1,54%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570481660525405"/>
          <c:y val="0"/>
          <c:w val="0.51429516622922133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4246464524437955E-3"/>
                  <c:y val="0.227464513746838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46464524437955E-3"/>
                  <c:y val="0.313055493834018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492929048875927E-3"/>
                  <c:y val="0.333804822340001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253333.11799999999</c:v>
                </c:pt>
                <c:pt idx="1">
                  <c:v>314134.58399999997</c:v>
                </c:pt>
                <c:pt idx="2">
                  <c:v>350423.85200000001</c:v>
                </c:pt>
                <c:pt idx="3">
                  <c:v>365492</c:v>
                </c:pt>
                <c:pt idx="4">
                  <c:v>337907.46</c:v>
                </c:pt>
                <c:pt idx="5">
                  <c:v>378040.6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2586496"/>
        <c:axId val="192588032"/>
      </c:barChart>
      <c:catAx>
        <c:axId val="1925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588032"/>
        <c:crosses val="autoZero"/>
        <c:auto val="1"/>
        <c:lblAlgn val="ctr"/>
        <c:lblOffset val="100"/>
        <c:noMultiLvlLbl val="0"/>
      </c:catAx>
      <c:valAx>
        <c:axId val="192588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58649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0.28155</cdr:x>
      <cdr:y>0.23529</cdr:y>
    </cdr:from>
    <cdr:to>
      <cdr:x>0.39806</cdr:x>
      <cdr:y>0.33824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2088232" y="1152128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0.50066</cdr:x>
      <cdr:y>0.14706</cdr:y>
    </cdr:from>
    <cdr:to>
      <cdr:x>0.61571</cdr:x>
      <cdr:y>0.22537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3713320" y="720080"/>
          <a:ext cx="853263" cy="38345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0.2233</cdr:x>
      <cdr:y>0.23529</cdr:y>
    </cdr:from>
    <cdr:to>
      <cdr:x>0.3295</cdr:x>
      <cdr:y>0.2875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56184" y="1152128"/>
          <a:ext cx="787628" cy="25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19,4%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0.71681</cdr:x>
      <cdr:y>0.09136</cdr:y>
    </cdr:from>
    <cdr:to>
      <cdr:x>0.84071</cdr:x>
      <cdr:y>0.14357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5832648" y="504056"/>
          <a:ext cx="1008112" cy="28804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0.70874</cdr:x>
      <cdr:y>0.05882</cdr:y>
    </cdr:from>
    <cdr:to>
      <cdr:x>0.81493</cdr:x>
      <cdr:y>0.11103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256584" y="288032"/>
          <a:ext cx="787627" cy="255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4,3%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0.46602</cdr:x>
      <cdr:y>0.11765</cdr:y>
    </cdr:from>
    <cdr:to>
      <cdr:x>0.57221</cdr:x>
      <cdr:y>0.16985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456384" y="576064"/>
          <a:ext cx="787628" cy="25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12%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2022 </a:t>
            </a:r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год и на плановый период </a:t>
            </a:r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2023-2024 </a:t>
            </a:r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годов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13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1298407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37070639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на 2022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4034412"/>
              </p:ext>
            </p:extLst>
          </p:nvPr>
        </p:nvGraphicFramePr>
        <p:xfrm>
          <a:off x="0" y="155679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 2022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42751221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финансовой помощи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365334"/>
            <a:ext cx="8892480" cy="6076056"/>
            <a:chOff x="0" y="476672"/>
            <a:chExt cx="8892480" cy="6076056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699792" y="2204864"/>
              <a:ext cx="3384376" cy="259228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300" b="1" dirty="0" smtClean="0">
                  <a:solidFill>
                    <a:srgbClr val="00007D"/>
                  </a:solidFill>
                  <a:latin typeface="Book Antiqua" pitchFamily="18" charset="0"/>
                </a:rPr>
                <a:t>Расходы бюджетных средств по учреждениям на 2022 год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67544" y="1628800"/>
              <a:ext cx="1440160" cy="1438275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Отдел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Культуры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516216" y="1628800"/>
              <a:ext cx="2304256" cy="115207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Администрация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err="1" smtClean="0">
                  <a:solidFill>
                    <a:srgbClr val="00007D"/>
                  </a:solidFill>
                  <a:latin typeface="Book Antiqua" pitchFamily="18" charset="0"/>
                </a:rPr>
                <a:t>муниц</a:t>
              </a: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. района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355976" y="548680"/>
              <a:ext cx="1728192" cy="100806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сельского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хозяйства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444208" y="3356992"/>
              <a:ext cx="2448272" cy="122413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 Труда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и Социальной работы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0" y="3429000"/>
              <a:ext cx="1944216" cy="10801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b="1" dirty="0" smtClean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b="1" dirty="0" smtClean="0">
                  <a:solidFill>
                    <a:srgbClr val="00007D"/>
                  </a:solidFill>
                  <a:latin typeface="Book Antiqua" pitchFamily="18" charset="0"/>
                </a:rPr>
                <a:t>образование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 rot="21480000">
              <a:off x="1780986" y="3451015"/>
              <a:ext cx="1279320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335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9,7 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483768" y="476672"/>
              <a:ext cx="1440160" cy="10795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Финансовое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5868144" y="4869160"/>
              <a:ext cx="2592288" cy="122413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Хурал представителей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муниципального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Района,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КСО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1259632" y="5013176"/>
              <a:ext cx="1584176" cy="1151508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Сумон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Каргы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3707904" y="5517232"/>
              <a:ext cx="1512168" cy="103549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Сумон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Моген-Бурен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 rot="21480000">
              <a:off x="1853020" y="2369328"/>
              <a:ext cx="1189488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44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923,21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 rot="21480000">
              <a:off x="2645108" y="1505231"/>
              <a:ext cx="1189488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5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212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 rot="21480000">
              <a:off x="4301332" y="1359014"/>
              <a:ext cx="1063319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4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053,35тыс.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 rot="21480000">
              <a:off x="5525467" y="2007086"/>
              <a:ext cx="1063319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51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184,26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 rot="21480000">
              <a:off x="5453458" y="3303227"/>
              <a:ext cx="1063166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149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438,8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 rot="21480000">
              <a:off x="3866583" y="4526461"/>
              <a:ext cx="1013798" cy="1148390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8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252,54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 rot="21480000">
              <a:off x="2645125" y="4312599"/>
              <a:ext cx="1135392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2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904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 rot="21480000">
              <a:off x="4949764" y="4312591"/>
              <a:ext cx="1135302" cy="1035592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3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394,31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8322672"/>
              </p:ext>
            </p:extLst>
          </p:nvPr>
        </p:nvGraphicFramePr>
        <p:xfrm>
          <a:off x="1043100" y="1340768"/>
          <a:ext cx="7416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2017 - 2022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916657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2708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2014-2022годы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4727250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9778803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2014-2022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690</Words>
  <Application>Microsoft Office PowerPoint</Application>
  <PresentationFormat>Экран (4:3)</PresentationFormat>
  <Paragraphs>199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PC</cp:lastModifiedBy>
  <cp:revision>134</cp:revision>
  <cp:lastPrinted>2019-12-03T07:59:08Z</cp:lastPrinted>
  <dcterms:created xsi:type="dcterms:W3CDTF">2019-01-23T02:59:48Z</dcterms:created>
  <dcterms:modified xsi:type="dcterms:W3CDTF">2025-06-23T10:04:29Z</dcterms:modified>
</cp:coreProperties>
</file>